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9" Type="http://schemas.openxmlformats.org/officeDocument/2006/relationships/image" Target="../media/image9.jpg"/><Relationship Id="rId10" Type="http://schemas.openxmlformats.org/officeDocument/2006/relationships/image" Target="../media/image10.jpg"/><Relationship Id="rId11" Type="http://schemas.openxmlformats.org/officeDocument/2006/relationships/image" Target="../media/image11.jpg"/><Relationship Id="rId12" Type="http://schemas.openxmlformats.org/officeDocument/2006/relationships/image" Target="../media/image1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081C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16000" y="216000"/>
            <a:ext cx="7128000" cy="10260000"/>
          </a:xfrm>
          <a:prstGeom prst="rect">
            <a:avLst/>
          </a:prstGeom>
          <a:noFill/>
          <a:ln w="17970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3600" y="273600"/>
            <a:ext cx="7012800" cy="10144800"/>
          </a:xfrm>
          <a:prstGeom prst="rect">
            <a:avLst/>
          </a:prstGeom>
          <a:noFill/>
          <a:ln w="6469">
            <a:solidFill>
              <a:srgbClr val="7A66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988000" y="720000"/>
            <a:ext cx="1584000" cy="360000"/>
          </a:xfrm>
          <a:prstGeom prst="rect">
            <a:avLst/>
          </a:prstGeom>
          <a:noFill/>
          <a:ln w="14376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88000" y="8352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 i="0" spc="400">
                <a:solidFill>
                  <a:srgbClr val="D4AF37"/>
                </a:solidFill>
                <a:latin typeface="Italiana"/>
              </a:rPr>
              <a:t>IHS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000" y="1260000"/>
            <a:ext cx="6552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750" b="0" i="0" spc="450">
                <a:solidFill>
                  <a:srgbClr val="F5D98F"/>
                </a:solidFill>
                <a:latin typeface="Italiana"/>
              </a:rPr>
              <a:t>PREMIUM PRODUCTS &amp; GIFTING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4000" y="1512000"/>
            <a:ext cx="6552000" cy="79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b="0" i="0">
                <a:solidFill>
                  <a:srgbClr val="FFFFFF"/>
                </a:solidFill>
                <a:latin typeface="Playfair Display"/>
              </a:rPr>
              <a:t>IHS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4000" y="2448000"/>
            <a:ext cx="6552000" cy="79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</a:pPr>
            <a:r>
              <a:rPr sz="2100" b="0" i="0">
                <a:solidFill>
                  <a:srgbClr val="F5D98F"/>
                </a:solidFill>
                <a:latin typeface="Playfair Display"/>
              </a:rPr>
              <a:t>PREMIUM PRODUCTS</a:t>
            </a:r>
          </a:p>
          <a:p>
            <a:pPr algn="ctr">
              <a:lnSpc>
                <a:spcPct val="112000"/>
              </a:lnSpc>
            </a:pPr>
            <a:r>
              <a:rPr sz="2100" b="0" i="0">
                <a:solidFill>
                  <a:srgbClr val="F5D98F"/>
                </a:solidFill>
                <a:latin typeface="Playfair Display"/>
              </a:rPr>
              <a:t>&amp; GIFTING COLLECTION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60000" y="3496680"/>
            <a:ext cx="1486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3733200" y="3450600"/>
            <a:ext cx="91800" cy="918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913200" y="3496680"/>
            <a:ext cx="1486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4000" y="3708000"/>
            <a:ext cx="6552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</a:pPr>
            <a:r>
              <a:rPr sz="1300" b="0" i="1">
                <a:solidFill>
                  <a:srgbClr val="D4AF37"/>
                </a:solidFill>
                <a:latin typeface="Playfair Display"/>
              </a:rPr>
              <a:t>Curated with Care.</a:t>
            </a:r>
          </a:p>
          <a:p>
            <a:pPr algn="ctr">
              <a:lnSpc>
                <a:spcPct val="135000"/>
              </a:lnSpc>
            </a:pPr>
            <a:r>
              <a:rPr sz="1300" b="0" i="1">
                <a:solidFill>
                  <a:srgbClr val="D4AF37"/>
                </a:solidFill>
                <a:latin typeface="Playfair Display"/>
              </a:rPr>
              <a:t>Presented with Elegance.</a:t>
            </a:r>
          </a:p>
          <a:p>
            <a:pPr algn="ctr">
              <a:lnSpc>
                <a:spcPct val="135000"/>
              </a:lnSpc>
            </a:pPr>
            <a:r>
              <a:rPr sz="1300" b="0" i="1">
                <a:solidFill>
                  <a:srgbClr val="D4AF37"/>
                </a:solidFill>
                <a:latin typeface="Playfair Display"/>
              </a:rPr>
              <a:t>Remembered with Joy.</a:t>
            </a:r>
          </a:p>
        </p:txBody>
      </p:sp>
      <p:pic>
        <p:nvPicPr>
          <p:cNvPr id="14" name="Picture 13" descr="cover-hero.jpg"/>
          <p:cNvPicPr>
            <a:picLocks noChangeAspect="1"/>
          </p:cNvPicPr>
          <p:nvPr/>
        </p:nvPicPr>
        <p:blipFill>
          <a:blip r:embed="rId2"/>
          <a:srcRect t="10345" b="10345"/>
          <a:stretch>
            <a:fillRect/>
          </a:stretch>
        </p:blipFill>
        <p:spPr>
          <a:xfrm>
            <a:off x="648000" y="4680000"/>
            <a:ext cx="6264000" cy="3312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48000" y="4680000"/>
            <a:ext cx="6264000" cy="331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8000" y="8424000"/>
            <a:ext cx="1494000" cy="36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8000" y="8546400"/>
            <a:ext cx="149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590" b="1" i="0" spc="160">
                <a:solidFill>
                  <a:srgbClr val="F5D98F"/>
                </a:solidFill>
                <a:latin typeface="Montserrat"/>
              </a:rPr>
              <a:t>IHS TEA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38120" y="8424000"/>
            <a:ext cx="1494000" cy="36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238120" y="8546400"/>
            <a:ext cx="149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590" b="1" i="0" spc="160">
                <a:solidFill>
                  <a:srgbClr val="F5D98F"/>
                </a:solidFill>
                <a:latin typeface="Montserrat"/>
              </a:rPr>
              <a:t>IHS COOKIES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28240" y="8424000"/>
            <a:ext cx="1494000" cy="36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28240" y="8546400"/>
            <a:ext cx="149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590" b="1" i="0" spc="160">
                <a:solidFill>
                  <a:srgbClr val="F5D98F"/>
                </a:solidFill>
                <a:latin typeface="Montserrat"/>
              </a:rPr>
              <a:t>IHS CHOCOLATE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18360" y="8424000"/>
            <a:ext cx="1494000" cy="36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18360" y="8546400"/>
            <a:ext cx="149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590" b="1" i="0" spc="160">
                <a:solidFill>
                  <a:srgbClr val="F5D98F"/>
                </a:solidFill>
                <a:latin typeface="Montserrat"/>
              </a:rPr>
              <a:t>IHS HONEY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8000" y="8892000"/>
            <a:ext cx="1494000" cy="36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8000" y="9014400"/>
            <a:ext cx="149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590" b="1" i="0" spc="160">
                <a:solidFill>
                  <a:srgbClr val="F5D98F"/>
                </a:solidFill>
                <a:latin typeface="Montserrat"/>
              </a:rPr>
              <a:t>LLUMINE PERFUME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38120" y="8892000"/>
            <a:ext cx="1494000" cy="36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38120" y="9014400"/>
            <a:ext cx="149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590" b="1" i="0" spc="160">
                <a:solidFill>
                  <a:srgbClr val="F5D98F"/>
                </a:solidFill>
                <a:latin typeface="Montserrat"/>
              </a:rPr>
              <a:t>LLUMINE HERBAL SOAP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28240" y="8892000"/>
            <a:ext cx="1494000" cy="36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828240" y="9014400"/>
            <a:ext cx="149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590" b="1" i="0" spc="160">
                <a:solidFill>
                  <a:srgbClr val="F5D98F"/>
                </a:solidFill>
                <a:latin typeface="Montserrat"/>
              </a:rPr>
              <a:t>LLUMINE T-SHIRTS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COLLECTION CATALOGUE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D4AF3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BF6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4000" y="432000"/>
            <a:ext cx="1080000" cy="288000"/>
          </a:xfrm>
          <a:prstGeom prst="rect">
            <a:avLst/>
          </a:prstGeom>
          <a:noFill/>
          <a:ln w="14376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4000" y="5256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850" b="0" i="0" spc="350">
                <a:solidFill>
                  <a:srgbClr val="8A6A17"/>
                </a:solidFill>
                <a:latin typeface="Italiana"/>
              </a:rPr>
              <a:t>IHS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6000" y="540000"/>
            <a:ext cx="360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50" b="1" i="0" spc="260">
                <a:solidFill>
                  <a:srgbClr val="8A6A17"/>
                </a:solidFill>
                <a:latin typeface="Montserrat"/>
              </a:rPr>
              <a:t>PREMIUM PRODUCTS &amp; GIFTING COLLECTION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4000" y="88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3733200" y="840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13200" y="88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4000" y="1080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8A6A17"/>
                </a:solidFill>
                <a:latin typeface="Montserrat"/>
              </a:rPr>
              <a:t>WELCOME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000" y="1260000"/>
            <a:ext cx="3960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0" i="0">
                <a:solidFill>
                  <a:srgbClr val="14202F"/>
                </a:solidFill>
                <a:latin typeface="Playfair Display"/>
              </a:rPr>
              <a:t>DISCOVER THE</a:t>
            </a:r>
          </a:p>
          <a:p>
            <a:pPr algn="l">
              <a:lnSpc>
                <a:spcPct val="110000"/>
              </a:lnSpc>
            </a:pPr>
            <a:r>
              <a:rPr sz="2600" b="0" i="0">
                <a:solidFill>
                  <a:srgbClr val="14202F"/>
                </a:solidFill>
                <a:latin typeface="Playfair Display"/>
              </a:rPr>
              <a:t>EXPERIENCE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0000" y="1296000"/>
            <a:ext cx="2376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760" b="0" i="0">
                <a:solidFill>
                  <a:srgbClr val="33414F"/>
                </a:solidFill>
                <a:latin typeface="Montserrat"/>
              </a:rPr>
              <a:t>At IHS, thoughtful products and elegant presentation come together to create meaningful gifting experiences. Explore a curated collection of premium tea, gourmet treats, artisan chocolate, honey, hampers, corporate gifting and personalised experiences.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4000" y="2560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3733200" y="2514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913200" y="2560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4000" y="2736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8A6A17"/>
                </a:solidFill>
                <a:latin typeface="Montserrat"/>
              </a:rPr>
              <a:t>THE IHS COLLECTION</a:t>
            </a:r>
          </a:p>
        </p:txBody>
      </p:sp>
      <p:pic>
        <p:nvPicPr>
          <p:cNvPr id="16" name="Picture 15" descr="tea-row.jpg"/>
          <p:cNvPicPr>
            <a:picLocks noChangeAspect="1"/>
          </p:cNvPicPr>
          <p:nvPr/>
        </p:nvPicPr>
        <p:blipFill>
          <a:blip r:embed="rId2"/>
          <a:srcRect l="7071" r="7071"/>
          <a:stretch>
            <a:fillRect/>
          </a:stretch>
        </p:blipFill>
        <p:spPr>
          <a:xfrm>
            <a:off x="504000" y="2952000"/>
            <a:ext cx="1530000" cy="1188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04000" y="2952000"/>
            <a:ext cx="1530000" cy="11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4000" y="4212000"/>
            <a:ext cx="153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4000" y="4374000"/>
            <a:ext cx="153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Premium Tea</a:t>
            </a:r>
          </a:p>
        </p:txBody>
      </p:sp>
      <p:pic>
        <p:nvPicPr>
          <p:cNvPr id="20" name="Picture 19" descr="cookies.jpg"/>
          <p:cNvPicPr>
            <a:picLocks noChangeAspect="1"/>
          </p:cNvPicPr>
          <p:nvPr/>
        </p:nvPicPr>
        <p:blipFill>
          <a:blip r:embed="rId3"/>
          <a:srcRect t="11176" b="11176"/>
          <a:stretch>
            <a:fillRect/>
          </a:stretch>
        </p:blipFill>
        <p:spPr>
          <a:xfrm>
            <a:off x="2178000" y="2952000"/>
            <a:ext cx="1530000" cy="1188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178000" y="2952000"/>
            <a:ext cx="1530000" cy="11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178000" y="4212000"/>
            <a:ext cx="153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78000" y="4374000"/>
            <a:ext cx="153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Gourmet Cookies</a:t>
            </a:r>
          </a:p>
        </p:txBody>
      </p:sp>
      <p:pic>
        <p:nvPicPr>
          <p:cNvPr id="24" name="Picture 23" descr="chocolate.jpg"/>
          <p:cNvPicPr>
            <a:picLocks noChangeAspect="1"/>
          </p:cNvPicPr>
          <p:nvPr/>
        </p:nvPicPr>
        <p:blipFill>
          <a:blip r:embed="rId4"/>
          <a:srcRect t="11176" b="11176"/>
          <a:stretch>
            <a:fillRect/>
          </a:stretch>
        </p:blipFill>
        <p:spPr>
          <a:xfrm>
            <a:off x="3852000" y="2952000"/>
            <a:ext cx="1530000" cy="11880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3852000" y="2952000"/>
            <a:ext cx="1530000" cy="11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852000" y="4212000"/>
            <a:ext cx="153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52000" y="4374000"/>
            <a:ext cx="153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Artisan Chocolate</a:t>
            </a:r>
          </a:p>
        </p:txBody>
      </p:sp>
      <p:pic>
        <p:nvPicPr>
          <p:cNvPr id="28" name="Picture 27" descr="honey.jpg"/>
          <p:cNvPicPr>
            <a:picLocks noChangeAspect="1"/>
          </p:cNvPicPr>
          <p:nvPr/>
        </p:nvPicPr>
        <p:blipFill>
          <a:blip r:embed="rId5"/>
          <a:srcRect t="11176" b="11176"/>
          <a:stretch>
            <a:fillRect/>
          </a:stretch>
        </p:blipFill>
        <p:spPr>
          <a:xfrm>
            <a:off x="5526000" y="2952000"/>
            <a:ext cx="1530000" cy="1188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526000" y="2952000"/>
            <a:ext cx="1530000" cy="11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526000" y="4212000"/>
            <a:ext cx="153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26000" y="4374000"/>
            <a:ext cx="153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Premium Honey</a:t>
            </a:r>
          </a:p>
        </p:txBody>
      </p:sp>
      <p:pic>
        <p:nvPicPr>
          <p:cNvPr id="32" name="Picture 31" descr="hamper4.jpg"/>
          <p:cNvPicPr>
            <a:picLocks noChangeAspect="1"/>
          </p:cNvPicPr>
          <p:nvPr/>
        </p:nvPicPr>
        <p:blipFill>
          <a:blip r:embed="rId6"/>
          <a:srcRect t="11176" b="11176"/>
          <a:stretch>
            <a:fillRect/>
          </a:stretch>
        </p:blipFill>
        <p:spPr>
          <a:xfrm>
            <a:off x="504000" y="4824000"/>
            <a:ext cx="1530000" cy="118800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504000" y="4824000"/>
            <a:ext cx="1530000" cy="11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4000" y="6084000"/>
            <a:ext cx="153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4000" y="6246000"/>
            <a:ext cx="153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Signature Hampers</a:t>
            </a:r>
          </a:p>
        </p:txBody>
      </p:sp>
      <p:pic>
        <p:nvPicPr>
          <p:cNvPr id="36" name="Picture 35" descr="corporate.jpg"/>
          <p:cNvPicPr>
            <a:picLocks noChangeAspect="1"/>
          </p:cNvPicPr>
          <p:nvPr/>
        </p:nvPicPr>
        <p:blipFill>
          <a:blip r:embed="rId7"/>
          <a:srcRect l="7071" r="7071"/>
          <a:stretch>
            <a:fillRect/>
          </a:stretch>
        </p:blipFill>
        <p:spPr>
          <a:xfrm>
            <a:off x="2178000" y="4824000"/>
            <a:ext cx="1530000" cy="118800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2178000" y="4824000"/>
            <a:ext cx="1530000" cy="11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78000" y="6084000"/>
            <a:ext cx="153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78000" y="6246000"/>
            <a:ext cx="153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Corporate Gifting</a:t>
            </a:r>
          </a:p>
        </p:txBody>
      </p:sp>
      <p:pic>
        <p:nvPicPr>
          <p:cNvPr id="40" name="Picture 39" descr="festive.jpg"/>
          <p:cNvPicPr>
            <a:picLocks noChangeAspect="1"/>
          </p:cNvPicPr>
          <p:nvPr/>
        </p:nvPicPr>
        <p:blipFill>
          <a:blip r:embed="rId8"/>
          <a:srcRect t="11176" b="11176"/>
          <a:stretch>
            <a:fillRect/>
          </a:stretch>
        </p:blipFill>
        <p:spPr>
          <a:xfrm>
            <a:off x="3852000" y="4824000"/>
            <a:ext cx="1530000" cy="1188000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3852000" y="4824000"/>
            <a:ext cx="1530000" cy="11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852000" y="6084000"/>
            <a:ext cx="153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52000" y="6246000"/>
            <a:ext cx="153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Festive Gifting</a:t>
            </a:r>
          </a:p>
        </p:txBody>
      </p:sp>
      <p:pic>
        <p:nvPicPr>
          <p:cNvPr id="44" name="Picture 43" descr="hamper1.jpg"/>
          <p:cNvPicPr>
            <a:picLocks noChangeAspect="1"/>
          </p:cNvPicPr>
          <p:nvPr/>
        </p:nvPicPr>
        <p:blipFill>
          <a:blip r:embed="rId9"/>
          <a:srcRect t="11176" b="11176"/>
          <a:stretch>
            <a:fillRect/>
          </a:stretch>
        </p:blipFill>
        <p:spPr>
          <a:xfrm>
            <a:off x="5526000" y="4824000"/>
            <a:ext cx="1530000" cy="1188000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5526000" y="4824000"/>
            <a:ext cx="1530000" cy="11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526000" y="6084000"/>
            <a:ext cx="153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26000" y="6246000"/>
            <a:ext cx="153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Bespoke Gifting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4000" y="6912000"/>
            <a:ext cx="6552000" cy="2232000"/>
          </a:xfrm>
          <a:prstGeom prst="rect">
            <a:avLst/>
          </a:prstGeom>
          <a:solidFill>
            <a:srgbClr val="081C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20000" y="7164000"/>
            <a:ext cx="180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30" b="1" i="0" spc="300">
                <a:solidFill>
                  <a:srgbClr val="F5D98F"/>
                </a:solidFill>
                <a:latin typeface="Montserrat"/>
              </a:rPr>
              <a:t>FEATURED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0000" y="7380000"/>
            <a:ext cx="198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FFFFFF"/>
                </a:solidFill>
                <a:latin typeface="Playfair Display"/>
              </a:rPr>
              <a:t>Products by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FFFFFF"/>
                </a:solidFill>
                <a:latin typeface="Playfair Display"/>
              </a:rPr>
              <a:t>LLUMINE</a:t>
            </a:r>
          </a:p>
        </p:txBody>
      </p:sp>
      <p:pic>
        <p:nvPicPr>
          <p:cNvPr id="51" name="Picture 50" descr="llumine-tshirt.jpg"/>
          <p:cNvPicPr>
            <a:picLocks noChangeAspect="1"/>
          </p:cNvPicPr>
          <p:nvPr/>
        </p:nvPicPr>
        <p:blipFill>
          <a:blip r:embed="rId10"/>
          <a:srcRect t="2941" b="2941"/>
          <a:stretch>
            <a:fillRect/>
          </a:stretch>
        </p:blipFill>
        <p:spPr>
          <a:xfrm>
            <a:off x="2736000" y="7128000"/>
            <a:ext cx="1224000" cy="115200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2736000" y="7128000"/>
            <a:ext cx="1224000" cy="115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2736000" y="8388000"/>
            <a:ext cx="1224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20">
                <a:solidFill>
                  <a:srgbClr val="D4AF37"/>
                </a:solidFill>
                <a:latin typeface="Montserrat"/>
              </a:rPr>
              <a:t>LLUMINE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736000" y="8550000"/>
            <a:ext cx="1224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40" b="0" i="0">
                <a:solidFill>
                  <a:srgbClr val="D6DFEC"/>
                </a:solidFill>
                <a:latin typeface="Montserrat"/>
              </a:rPr>
              <a:t>Customised Printed T-Shirts</a:t>
            </a:r>
          </a:p>
        </p:txBody>
      </p:sp>
      <p:pic>
        <p:nvPicPr>
          <p:cNvPr id="55" name="Picture 54" descr="llumine-perfume.jpg"/>
          <p:cNvPicPr>
            <a:picLocks noChangeAspect="1"/>
          </p:cNvPicPr>
          <p:nvPr/>
        </p:nvPicPr>
        <p:blipFill>
          <a:blip r:embed="rId11"/>
          <a:srcRect t="2941" b="2941"/>
          <a:stretch>
            <a:fillRect/>
          </a:stretch>
        </p:blipFill>
        <p:spPr>
          <a:xfrm>
            <a:off x="4176000" y="7128000"/>
            <a:ext cx="1224000" cy="1152000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4176000" y="7128000"/>
            <a:ext cx="1224000" cy="115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176000" y="8388000"/>
            <a:ext cx="1224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20">
                <a:solidFill>
                  <a:srgbClr val="D4AF37"/>
                </a:solidFill>
                <a:latin typeface="Montserrat"/>
              </a:rPr>
              <a:t>LLUMINE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76000" y="8550000"/>
            <a:ext cx="1224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40" b="0" i="0">
                <a:solidFill>
                  <a:srgbClr val="D6DFEC"/>
                </a:solidFill>
                <a:latin typeface="Montserrat"/>
              </a:rPr>
              <a:t>Signature Perfumes</a:t>
            </a:r>
          </a:p>
        </p:txBody>
      </p:sp>
      <p:pic>
        <p:nvPicPr>
          <p:cNvPr id="59" name="Picture 58" descr="llumine-soap.jpg"/>
          <p:cNvPicPr>
            <a:picLocks noChangeAspect="1"/>
          </p:cNvPicPr>
          <p:nvPr/>
        </p:nvPicPr>
        <p:blipFill>
          <a:blip r:embed="rId12"/>
          <a:srcRect t="2941" b="2941"/>
          <a:stretch>
            <a:fillRect/>
          </a:stretch>
        </p:blipFill>
        <p:spPr>
          <a:xfrm>
            <a:off x="5616000" y="7128000"/>
            <a:ext cx="1224000" cy="1152000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5616000" y="7128000"/>
            <a:ext cx="1224000" cy="115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616000" y="8388000"/>
            <a:ext cx="1224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20">
                <a:solidFill>
                  <a:srgbClr val="D4AF37"/>
                </a:solidFill>
                <a:latin typeface="Montserrat"/>
              </a:rPr>
              <a:t>LLUMINE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16000" y="8550000"/>
            <a:ext cx="1224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40" b="0" i="0">
                <a:solidFill>
                  <a:srgbClr val="D6DFEC"/>
                </a:solidFill>
                <a:latin typeface="Montserrat"/>
              </a:rPr>
              <a:t>Herbal Soaps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8A6A17"/>
                </a:solidFill>
                <a:latin typeface="Montserrat"/>
              </a:rPr>
              <a:t>DISCOVER THE COLLECTION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8A6A1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8A6A17"/>
                </a:solidFill>
                <a:latin typeface="Montserrat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081C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4000" y="432000"/>
            <a:ext cx="1080000" cy="288000"/>
          </a:xfrm>
          <a:prstGeom prst="rect">
            <a:avLst/>
          </a:prstGeom>
          <a:noFill/>
          <a:ln w="14376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4000" y="5256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850" b="0" i="0" spc="350">
                <a:solidFill>
                  <a:srgbClr val="D4AF37"/>
                </a:solidFill>
                <a:latin typeface="Italiana"/>
              </a:rPr>
              <a:t>IHS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6000" y="540000"/>
            <a:ext cx="360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50" b="1" i="0" spc="260">
                <a:solidFill>
                  <a:srgbClr val="D4AF37"/>
                </a:solidFill>
                <a:latin typeface="Montserrat"/>
              </a:rPr>
              <a:t>PREMIUM PRODUCTS &amp; GIFTING COLLECTION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4000" y="886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3733200" y="840600"/>
            <a:ext cx="91800" cy="918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13200" y="886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4000" y="1080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D4AF37"/>
                </a:solidFill>
                <a:latin typeface="Montserrat"/>
              </a:rPr>
              <a:t>IHS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000" y="1260000"/>
            <a:ext cx="3960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0" i="0">
                <a:solidFill>
                  <a:srgbClr val="FFFFFF"/>
                </a:solidFill>
                <a:latin typeface="Playfair Display"/>
              </a:rPr>
              <a:t>PREMIUM TEA</a:t>
            </a:r>
          </a:p>
          <a:p>
            <a:pPr algn="l">
              <a:lnSpc>
                <a:spcPct val="110000"/>
              </a:lnSpc>
            </a:pPr>
            <a:r>
              <a:rPr sz="2600" b="0" i="0">
                <a:solidFill>
                  <a:srgbClr val="FFFFFF"/>
                </a:solidFill>
                <a:latin typeface="Playfair Display"/>
              </a:rPr>
              <a:t>COLLECTION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0" y="1368000"/>
            <a:ext cx="25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300" b="0" i="1">
                <a:solidFill>
                  <a:srgbClr val="D4AF37"/>
                </a:solidFill>
                <a:latin typeface="Playfair Display"/>
              </a:rPr>
              <a:t>A Flavour for</a:t>
            </a:r>
          </a:p>
          <a:p>
            <a:pPr algn="r">
              <a:lnSpc>
                <a:spcPct val="130000"/>
              </a:lnSpc>
            </a:pPr>
            <a:r>
              <a:rPr sz="1300" b="0" i="1">
                <a:solidFill>
                  <a:srgbClr val="D4AF37"/>
                </a:solidFill>
                <a:latin typeface="Playfair Display"/>
              </a:rPr>
              <a:t>Every Moment.</a:t>
            </a:r>
          </a:p>
        </p:txBody>
      </p:sp>
      <p:pic>
        <p:nvPicPr>
          <p:cNvPr id="12" name="Picture 11" descr="tea-row.jpg"/>
          <p:cNvPicPr>
            <a:picLocks noChangeAspect="1"/>
          </p:cNvPicPr>
          <p:nvPr/>
        </p:nvPicPr>
        <p:blipFill>
          <a:blip r:embed="rId2"/>
          <a:srcRect t="29396" b="29396"/>
          <a:stretch>
            <a:fillRect/>
          </a:stretch>
        </p:blipFill>
        <p:spPr>
          <a:xfrm>
            <a:off x="504000" y="2448000"/>
            <a:ext cx="6552000" cy="1800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04000" y="2448000"/>
            <a:ext cx="6552000" cy="1800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000" y="4464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D4AF37"/>
                </a:solidFill>
                <a:latin typeface="Montserrat"/>
              </a:rPr>
              <a:t>NINE SIGNATURE FLAVOURS  ·  EACH CARTON BRANDED IHS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4000" y="4752000"/>
            <a:ext cx="2088000" cy="792000"/>
          </a:xfrm>
          <a:prstGeom prst="rect">
            <a:avLst/>
          </a:prstGeom>
          <a:noFill/>
          <a:ln w="7188">
            <a:solidFill>
              <a:srgbClr val="5E5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8000" y="4932000"/>
            <a:ext cx="144000" cy="144000"/>
          </a:xfrm>
          <a:prstGeom prst="ellipse">
            <a:avLst/>
          </a:prstGeom>
          <a:solidFill>
            <a:srgbClr val="5E8C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4000" y="49176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Apple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000" y="5166000"/>
            <a:ext cx="1584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60" b="0" i="0">
                <a:solidFill>
                  <a:srgbClr val="D6DFEC"/>
                </a:solidFill>
                <a:latin typeface="Montserrat"/>
              </a:rPr>
              <a:t>Crisp orchard sweetness, gently spiced.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36000" y="4752000"/>
            <a:ext cx="2088000" cy="792000"/>
          </a:xfrm>
          <a:prstGeom prst="rect">
            <a:avLst/>
          </a:prstGeom>
          <a:noFill/>
          <a:ln w="7188">
            <a:solidFill>
              <a:srgbClr val="5E5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880000" y="4932000"/>
            <a:ext cx="144000" cy="144000"/>
          </a:xfrm>
          <a:prstGeom prst="ellipse">
            <a:avLst/>
          </a:prstGeom>
          <a:solidFill>
            <a:srgbClr val="C245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096000" y="49176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Blood Orange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96000" y="5166000"/>
            <a:ext cx="1584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60" b="0" i="0">
                <a:solidFill>
                  <a:srgbClr val="D6DFEC"/>
                </a:solidFill>
                <a:latin typeface="Montserrat"/>
              </a:rPr>
              <a:t>Bright citrus with a deep ruby finish.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68000" y="4752000"/>
            <a:ext cx="2088000" cy="792000"/>
          </a:xfrm>
          <a:prstGeom prst="rect">
            <a:avLst/>
          </a:prstGeom>
          <a:noFill/>
          <a:ln w="7188">
            <a:solidFill>
              <a:srgbClr val="5E5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112000" y="4932000"/>
            <a:ext cx="144000" cy="144000"/>
          </a:xfrm>
          <a:prstGeom prst="ellipse">
            <a:avLst/>
          </a:prstGeom>
          <a:solidFill>
            <a:srgbClr val="E3C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28000" y="49176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Chamomile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28000" y="5166000"/>
            <a:ext cx="1584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60" b="0" i="0">
                <a:solidFill>
                  <a:srgbClr val="D6DFEC"/>
                </a:solidFill>
                <a:latin typeface="Montserrat"/>
              </a:rPr>
              <a:t>Soft floral calm for quiet evenings.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4000" y="5688000"/>
            <a:ext cx="2088000" cy="792000"/>
          </a:xfrm>
          <a:prstGeom prst="rect">
            <a:avLst/>
          </a:prstGeom>
          <a:noFill/>
          <a:ln w="7188">
            <a:solidFill>
              <a:srgbClr val="5E5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48000" y="5868000"/>
            <a:ext cx="144000" cy="144000"/>
          </a:xfrm>
          <a:prstGeom prst="ellipse">
            <a:avLst/>
          </a:prstGeom>
          <a:solidFill>
            <a:srgbClr val="3A4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4000" y="58536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Blueberry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4000" y="6102000"/>
            <a:ext cx="1584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60" b="0" i="0">
                <a:solidFill>
                  <a:srgbClr val="D6DFEC"/>
                </a:solidFill>
                <a:latin typeface="Montserrat"/>
              </a:rPr>
              <a:t>Ripe berry depth, smooth and rounded.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36000" y="5688000"/>
            <a:ext cx="2088000" cy="792000"/>
          </a:xfrm>
          <a:prstGeom prst="rect">
            <a:avLst/>
          </a:prstGeom>
          <a:noFill/>
          <a:ln w="7188">
            <a:solidFill>
              <a:srgbClr val="5E5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880000" y="5868000"/>
            <a:ext cx="144000" cy="144000"/>
          </a:xfrm>
          <a:prstGeom prst="ellipse">
            <a:avLst/>
          </a:prstGeom>
          <a:solidFill>
            <a:srgbClr val="E8B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096000" y="58536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Lemon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96000" y="6102000"/>
            <a:ext cx="1584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60" b="0" i="0">
                <a:solidFill>
                  <a:srgbClr val="D6DFEC"/>
                </a:solidFill>
                <a:latin typeface="Montserrat"/>
              </a:rPr>
              <a:t>Clean, zesty lift from the first sip.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968000" y="5688000"/>
            <a:ext cx="2088000" cy="792000"/>
          </a:xfrm>
          <a:prstGeom prst="rect">
            <a:avLst/>
          </a:prstGeom>
          <a:noFill/>
          <a:ln w="7188">
            <a:solidFill>
              <a:srgbClr val="5E5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112000" y="5868000"/>
            <a:ext cx="144000" cy="144000"/>
          </a:xfrm>
          <a:prstGeom prst="ellipse">
            <a:avLst/>
          </a:prstGeom>
          <a:solidFill>
            <a:srgbClr val="D89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328000" y="58536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Honey Lemon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28000" y="6102000"/>
            <a:ext cx="1584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60" b="0" i="0">
                <a:solidFill>
                  <a:srgbClr val="D6DFEC"/>
                </a:solidFill>
                <a:latin typeface="Montserrat"/>
              </a:rPr>
              <a:t>Golden warmth balanced with citrus.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4000" y="6624000"/>
            <a:ext cx="2088000" cy="792000"/>
          </a:xfrm>
          <a:prstGeom prst="rect">
            <a:avLst/>
          </a:prstGeom>
          <a:noFill/>
          <a:ln w="7188">
            <a:solidFill>
              <a:srgbClr val="5E5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48000" y="6804000"/>
            <a:ext cx="144000" cy="144000"/>
          </a:xfrm>
          <a:prstGeom prst="ellipse">
            <a:avLst/>
          </a:prstGeom>
          <a:solidFill>
            <a:srgbClr val="E093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4000" y="67896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Mango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4000" y="7038000"/>
            <a:ext cx="1584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60" b="0" i="0">
                <a:solidFill>
                  <a:srgbClr val="D6DFEC"/>
                </a:solidFill>
                <a:latin typeface="Montserrat"/>
              </a:rPr>
              <a:t>Sun-ripened tropical fullness.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736000" y="6624000"/>
            <a:ext cx="2088000" cy="792000"/>
          </a:xfrm>
          <a:prstGeom prst="rect">
            <a:avLst/>
          </a:prstGeom>
          <a:noFill/>
          <a:ln w="7188">
            <a:solidFill>
              <a:srgbClr val="5E5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880000" y="6804000"/>
            <a:ext cx="144000" cy="144000"/>
          </a:xfrm>
          <a:prstGeom prst="ellipse">
            <a:avLst/>
          </a:prstGeom>
          <a:solidFill>
            <a:srgbClr val="B835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096000" y="67896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Strawberry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96000" y="7038000"/>
            <a:ext cx="1584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60" b="0" i="0">
                <a:solidFill>
                  <a:srgbClr val="D6DFEC"/>
                </a:solidFill>
                <a:latin typeface="Montserrat"/>
              </a:rPr>
              <a:t>Delicate summer fruit, lightly sweet.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968000" y="6624000"/>
            <a:ext cx="2088000" cy="792000"/>
          </a:xfrm>
          <a:prstGeom prst="rect">
            <a:avLst/>
          </a:prstGeom>
          <a:noFill/>
          <a:ln w="7188">
            <a:solidFill>
              <a:srgbClr val="5E5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5112000" y="6804000"/>
            <a:ext cx="144000" cy="144000"/>
          </a:xfrm>
          <a:prstGeom prst="ellipse">
            <a:avLst/>
          </a:prstGeom>
          <a:solidFill>
            <a:srgbClr val="8A5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328000" y="67896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Cinnamon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28000" y="7038000"/>
            <a:ext cx="1584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60" b="0" i="0">
                <a:solidFill>
                  <a:srgbClr val="D6DFEC"/>
                </a:solidFill>
                <a:latin typeface="Montserrat"/>
              </a:rPr>
              <a:t>Warm spice with a lingering finish.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04000" y="7848000"/>
            <a:ext cx="6552000" cy="1944000"/>
          </a:xfrm>
          <a:prstGeom prst="rect">
            <a:avLst/>
          </a:prstGeom>
          <a:solidFill>
            <a:srgbClr val="050F22"/>
          </a:solidFill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56000" y="8136000"/>
            <a:ext cx="216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30" b="1" i="0" spc="300">
                <a:solidFill>
                  <a:srgbClr val="D4AF37"/>
                </a:solidFill>
                <a:latin typeface="Montserrat"/>
              </a:rPr>
              <a:t>HERO PRESENTATION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6000" y="8388000"/>
            <a:ext cx="342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FFFFF"/>
                </a:solidFill>
                <a:latin typeface="Playfair Display"/>
              </a:rPr>
              <a:t>IHS TEA DISCOVERY</a:t>
            </a:r>
          </a:p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FFFFF"/>
                </a:solidFill>
                <a:latin typeface="Playfair Display"/>
              </a:rPr>
              <a:t>COLLECTION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56000" y="9216000"/>
            <a:ext cx="342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1">
                <a:solidFill>
                  <a:srgbClr val="D4AF37"/>
                </a:solidFill>
                <a:latin typeface="Playfair Display"/>
              </a:rPr>
              <a:t>Explore. Taste. Discover.</a:t>
            </a:r>
          </a:p>
        </p:txBody>
      </p:sp>
      <p:pic>
        <p:nvPicPr>
          <p:cNvPr id="55" name="Picture 54" descr="hamper2.jpg"/>
          <p:cNvPicPr>
            <a:picLocks noChangeAspect="1"/>
          </p:cNvPicPr>
          <p:nvPr/>
        </p:nvPicPr>
        <p:blipFill>
          <a:blip r:embed="rId3"/>
          <a:srcRect t="11818" b="11818"/>
          <a:stretch>
            <a:fillRect/>
          </a:stretch>
        </p:blipFill>
        <p:spPr>
          <a:xfrm>
            <a:off x="4824000" y="8064000"/>
            <a:ext cx="1980000" cy="1512000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4824000" y="8064000"/>
            <a:ext cx="1980000" cy="151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IHS PREMIUM TEA COLLECTION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D4AF3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BF6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4000" y="432000"/>
            <a:ext cx="1080000" cy="288000"/>
          </a:xfrm>
          <a:prstGeom prst="rect">
            <a:avLst/>
          </a:prstGeom>
          <a:noFill/>
          <a:ln w="14376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4000" y="5256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850" b="0" i="0" spc="350">
                <a:solidFill>
                  <a:srgbClr val="8A6A17"/>
                </a:solidFill>
                <a:latin typeface="Italiana"/>
              </a:rPr>
              <a:t>IHS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6000" y="540000"/>
            <a:ext cx="360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50" b="1" i="0" spc="260">
                <a:solidFill>
                  <a:srgbClr val="8A6A17"/>
                </a:solidFill>
                <a:latin typeface="Montserrat"/>
              </a:rPr>
              <a:t>PREMIUM PRODUCTS &amp; GIFTING COLLECTION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4000" y="88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3733200" y="840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13200" y="88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4000" y="1080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000" y="1260000"/>
            <a:ext cx="4320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500" b="0" i="0">
                <a:solidFill>
                  <a:srgbClr val="14202F"/>
                </a:solidFill>
                <a:latin typeface="Playfair Display"/>
              </a:rPr>
              <a:t>GOURMET COLLECTION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0" y="1332000"/>
            <a:ext cx="25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200" b="0" i="1">
                <a:solidFill>
                  <a:srgbClr val="8A6A17"/>
                </a:solidFill>
                <a:latin typeface="Playfair Display"/>
              </a:rPr>
              <a:t>A Little Indulgence.</a:t>
            </a:r>
          </a:p>
          <a:p>
            <a:pPr algn="r">
              <a:lnSpc>
                <a:spcPct val="130000"/>
              </a:lnSpc>
            </a:pPr>
            <a:r>
              <a:rPr sz="1200" b="0" i="1">
                <a:solidFill>
                  <a:srgbClr val="8A6A17"/>
                </a:solidFill>
                <a:latin typeface="Playfair Display"/>
              </a:rPr>
              <a:t>Beautifully Presented.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4000" y="2272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3733200" y="2226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913200" y="2272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cookies.jpg"/>
          <p:cNvPicPr>
            <a:picLocks noChangeAspect="1"/>
          </p:cNvPicPr>
          <p:nvPr/>
        </p:nvPicPr>
        <p:blipFill>
          <a:blip r:embed="rId2"/>
          <a:srcRect t="3226" b="3226"/>
          <a:stretch>
            <a:fillRect/>
          </a:stretch>
        </p:blipFill>
        <p:spPr>
          <a:xfrm>
            <a:off x="504000" y="2520000"/>
            <a:ext cx="2232000" cy="208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04000" y="2520000"/>
            <a:ext cx="2232000" cy="20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952000" y="2520000"/>
            <a:ext cx="4104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52000" y="2700000"/>
            <a:ext cx="41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14202F"/>
                </a:solidFill>
                <a:latin typeface="Playfair Display"/>
              </a:rPr>
              <a:t>IHS Gourmet Cookies</a:t>
            </a:r>
          </a:p>
        </p:txBody>
      </p:sp>
      <p:sp>
        <p:nvSpPr>
          <p:cNvPr id="19" name="Diamond 18"/>
          <p:cNvSpPr/>
          <p:nvPr/>
        </p:nvSpPr>
        <p:spPr>
          <a:xfrm>
            <a:off x="2952000" y="3072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124800" y="3118680"/>
            <a:ext cx="1267199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>
            <a:off x="2952000" y="330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096000" y="32760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Chocolate Chip</a:t>
            </a:r>
          </a:p>
        </p:txBody>
      </p:sp>
      <p:sp>
        <p:nvSpPr>
          <p:cNvPr id="23" name="Diamond 22"/>
          <p:cNvSpPr/>
          <p:nvPr/>
        </p:nvSpPr>
        <p:spPr>
          <a:xfrm>
            <a:off x="2952000" y="34740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96000" y="34416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Butter Cookies</a:t>
            </a:r>
          </a:p>
        </p:txBody>
      </p:sp>
      <p:sp>
        <p:nvSpPr>
          <p:cNvPr id="25" name="Diamond 24"/>
          <p:cNvSpPr/>
          <p:nvPr/>
        </p:nvSpPr>
        <p:spPr>
          <a:xfrm>
            <a:off x="2952000" y="36396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96000" y="36072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Fruit Cookies</a:t>
            </a:r>
          </a:p>
        </p:txBody>
      </p:sp>
      <p:sp>
        <p:nvSpPr>
          <p:cNvPr id="27" name="Diamond 26"/>
          <p:cNvSpPr/>
          <p:nvPr/>
        </p:nvSpPr>
        <p:spPr>
          <a:xfrm>
            <a:off x="2952000" y="38052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096000" y="37728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Herbal Cookies</a:t>
            </a:r>
          </a:p>
        </p:txBody>
      </p:sp>
      <p:sp>
        <p:nvSpPr>
          <p:cNvPr id="29" name="Diamond 28"/>
          <p:cNvSpPr/>
          <p:nvPr/>
        </p:nvSpPr>
        <p:spPr>
          <a:xfrm>
            <a:off x="2952000" y="39708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096000" y="39384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Festive Cookies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52000" y="4158000"/>
            <a:ext cx="410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700" b="0" i="1">
                <a:solidFill>
                  <a:srgbClr val="33414F"/>
                </a:solidFill>
                <a:latin typeface="Playfair Display"/>
              </a:rPr>
              <a:t>Slow-baked in small batches, presented in navy and gold keepsake tins.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4000" y="4752000"/>
            <a:ext cx="6552000" cy="90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chocolate.jpg"/>
          <p:cNvPicPr>
            <a:picLocks noChangeAspect="1"/>
          </p:cNvPicPr>
          <p:nvPr/>
        </p:nvPicPr>
        <p:blipFill>
          <a:blip r:embed="rId3"/>
          <a:srcRect t="3226" b="3226"/>
          <a:stretch>
            <a:fillRect/>
          </a:stretch>
        </p:blipFill>
        <p:spPr>
          <a:xfrm>
            <a:off x="504000" y="4950000"/>
            <a:ext cx="2232000" cy="20880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504000" y="4950000"/>
            <a:ext cx="2232000" cy="20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952000" y="4950000"/>
            <a:ext cx="4104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52000" y="5130000"/>
            <a:ext cx="41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14202F"/>
                </a:solidFill>
                <a:latin typeface="Playfair Display"/>
              </a:rPr>
              <a:t>IHS Artisan Chocolate</a:t>
            </a:r>
          </a:p>
        </p:txBody>
      </p:sp>
      <p:sp>
        <p:nvSpPr>
          <p:cNvPr id="37" name="Diamond 36"/>
          <p:cNvSpPr/>
          <p:nvPr/>
        </p:nvSpPr>
        <p:spPr>
          <a:xfrm>
            <a:off x="2952000" y="5502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124800" y="5548680"/>
            <a:ext cx="1267199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Diamond 38"/>
          <p:cNvSpPr/>
          <p:nvPr/>
        </p:nvSpPr>
        <p:spPr>
          <a:xfrm>
            <a:off x="2952000" y="573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096000" y="57060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Dark Chocolate</a:t>
            </a:r>
          </a:p>
        </p:txBody>
      </p:sp>
      <p:sp>
        <p:nvSpPr>
          <p:cNvPr id="41" name="Diamond 40"/>
          <p:cNvSpPr/>
          <p:nvPr/>
        </p:nvSpPr>
        <p:spPr>
          <a:xfrm>
            <a:off x="2952000" y="59040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096000" y="58716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Milk Chocolate</a:t>
            </a:r>
          </a:p>
        </p:txBody>
      </p:sp>
      <p:sp>
        <p:nvSpPr>
          <p:cNvPr id="43" name="Diamond 42"/>
          <p:cNvSpPr/>
          <p:nvPr/>
        </p:nvSpPr>
        <p:spPr>
          <a:xfrm>
            <a:off x="2952000" y="60696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096000" y="60372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Fruit &amp; Nut Chocolate</a:t>
            </a:r>
          </a:p>
        </p:txBody>
      </p:sp>
      <p:sp>
        <p:nvSpPr>
          <p:cNvPr id="45" name="Diamond 44"/>
          <p:cNvSpPr/>
          <p:nvPr/>
        </p:nvSpPr>
        <p:spPr>
          <a:xfrm>
            <a:off x="2952000" y="62352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096000" y="62028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Premium Gift Chocolate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952000" y="6422400"/>
            <a:ext cx="410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700" b="0" i="1">
                <a:solidFill>
                  <a:srgbClr val="33414F"/>
                </a:solidFill>
                <a:latin typeface="Playfair Display"/>
              </a:rPr>
              <a:t>Farm-to-bar cocoa, foil-wrapped and boxed for gifting.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4000" y="7182000"/>
            <a:ext cx="6552000" cy="90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honey.jpg"/>
          <p:cNvPicPr>
            <a:picLocks noChangeAspect="1"/>
          </p:cNvPicPr>
          <p:nvPr/>
        </p:nvPicPr>
        <p:blipFill>
          <a:blip r:embed="rId4"/>
          <a:srcRect t="3226" b="3226"/>
          <a:stretch>
            <a:fillRect/>
          </a:stretch>
        </p:blipFill>
        <p:spPr>
          <a:xfrm>
            <a:off x="504000" y="7380000"/>
            <a:ext cx="2232000" cy="208800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504000" y="7380000"/>
            <a:ext cx="2232000" cy="20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952000" y="7380000"/>
            <a:ext cx="4104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52000" y="7560000"/>
            <a:ext cx="41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14202F"/>
                </a:solidFill>
                <a:latin typeface="Playfair Display"/>
              </a:rPr>
              <a:t>IHS Premium Honey</a:t>
            </a:r>
          </a:p>
        </p:txBody>
      </p:sp>
      <p:sp>
        <p:nvSpPr>
          <p:cNvPr id="53" name="Diamond 52"/>
          <p:cNvSpPr/>
          <p:nvPr/>
        </p:nvSpPr>
        <p:spPr>
          <a:xfrm>
            <a:off x="2952000" y="7932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3124800" y="7978680"/>
            <a:ext cx="1267199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Diamond 54"/>
          <p:cNvSpPr/>
          <p:nvPr/>
        </p:nvSpPr>
        <p:spPr>
          <a:xfrm>
            <a:off x="2952000" y="816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096000" y="81360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Pure Honey</a:t>
            </a:r>
          </a:p>
        </p:txBody>
      </p:sp>
      <p:sp>
        <p:nvSpPr>
          <p:cNvPr id="57" name="Diamond 56"/>
          <p:cNvSpPr/>
          <p:nvPr/>
        </p:nvSpPr>
        <p:spPr>
          <a:xfrm>
            <a:off x="2952000" y="83340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096000" y="83016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Cinnamon Honey</a:t>
            </a:r>
          </a:p>
        </p:txBody>
      </p:sp>
      <p:sp>
        <p:nvSpPr>
          <p:cNvPr id="59" name="Diamond 58"/>
          <p:cNvSpPr/>
          <p:nvPr/>
        </p:nvSpPr>
        <p:spPr>
          <a:xfrm>
            <a:off x="2952000" y="84996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096000" y="84672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Honey Gift Collection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952000" y="8686800"/>
            <a:ext cx="410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700" b="0" i="1">
                <a:solidFill>
                  <a:srgbClr val="33414F"/>
                </a:solidFill>
                <a:latin typeface="Playfair Display"/>
              </a:rPr>
              <a:t>Raw, unblended honey in faceted glass with gold closures.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8A6A17"/>
                </a:solidFill>
                <a:latin typeface="Montserrat"/>
              </a:rPr>
              <a:t>IHS GOURMET COLLECTION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8A6A1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8A6A17"/>
                </a:solidFill>
                <a:latin typeface="Montserrat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081C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4000" y="432000"/>
            <a:ext cx="1080000" cy="288000"/>
          </a:xfrm>
          <a:prstGeom prst="rect">
            <a:avLst/>
          </a:prstGeom>
          <a:noFill/>
          <a:ln w="14376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4000" y="5256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850" b="0" i="0" spc="350">
                <a:solidFill>
                  <a:srgbClr val="D4AF37"/>
                </a:solidFill>
                <a:latin typeface="Italiana"/>
              </a:rPr>
              <a:t>IHS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6000" y="540000"/>
            <a:ext cx="360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50" b="1" i="0" spc="260">
                <a:solidFill>
                  <a:srgbClr val="D4AF37"/>
                </a:solidFill>
                <a:latin typeface="Montserrat"/>
              </a:rPr>
              <a:t>PREMIUM PRODUCTS &amp; GIFTING COLLECTION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4000" y="886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3733200" y="840600"/>
            <a:ext cx="91800" cy="918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13200" y="886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4000" y="1080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D4AF37"/>
                </a:solidFill>
                <a:latin typeface="Montserrat"/>
              </a:rPr>
              <a:t>IHS HAMPER COLLECTION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000" y="1260000"/>
            <a:ext cx="4320000" cy="79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FFFFFF"/>
                </a:solidFill>
                <a:latin typeface="Playfair Display"/>
              </a:rPr>
              <a:t>THE COMPLETE</a:t>
            </a:r>
          </a:p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FFFFFF"/>
                </a:solidFill>
                <a:latin typeface="Playfair Display"/>
              </a:rPr>
              <a:t>HAMPER COLLECTION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6000" y="1440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50" b="0" i="1">
                <a:solidFill>
                  <a:srgbClr val="D4AF37"/>
                </a:solidFill>
                <a:latin typeface="Playfair Display"/>
              </a:rPr>
              <a:t>Hampers 01 – 03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4000" y="2308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3733200" y="2262600"/>
            <a:ext cx="91800" cy="918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913200" y="2308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hamper1.jpg"/>
          <p:cNvPicPr>
            <a:picLocks noChangeAspect="1"/>
          </p:cNvPicPr>
          <p:nvPr/>
        </p:nvPicPr>
        <p:blipFill>
          <a:blip r:embed="rId2"/>
          <a:srcRect l="3226" r="3226"/>
          <a:stretch>
            <a:fillRect/>
          </a:stretch>
        </p:blipFill>
        <p:spPr>
          <a:xfrm>
            <a:off x="504000" y="2556000"/>
            <a:ext cx="2088000" cy="2232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04000" y="2556000"/>
            <a:ext cx="2088000" cy="223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08000" y="2556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D4AF37"/>
                </a:solidFill>
                <a:latin typeface="Playfair Display"/>
              </a:rPr>
              <a:t>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08000" y="2862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FFFFF"/>
                </a:solidFill>
                <a:latin typeface="Playfair Display"/>
              </a:rPr>
              <a:t>IHS Wellness Box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08000" y="3222000"/>
            <a:ext cx="4248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INCLUDES</a:t>
            </a:r>
          </a:p>
        </p:txBody>
      </p:sp>
      <p:sp>
        <p:nvSpPr>
          <p:cNvPr id="20" name="Diamond 19"/>
          <p:cNvSpPr/>
          <p:nvPr/>
        </p:nvSpPr>
        <p:spPr>
          <a:xfrm>
            <a:off x="2808000" y="345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52000" y="3420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Premium Herbal Tea</a:t>
            </a:r>
          </a:p>
        </p:txBody>
      </p:sp>
      <p:sp>
        <p:nvSpPr>
          <p:cNvPr id="22" name="Diamond 21"/>
          <p:cNvSpPr/>
          <p:nvPr/>
        </p:nvSpPr>
        <p:spPr>
          <a:xfrm>
            <a:off x="2808000" y="3614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952000" y="3582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Premium Honey</a:t>
            </a:r>
          </a:p>
        </p:txBody>
      </p:sp>
      <p:sp>
        <p:nvSpPr>
          <p:cNvPr id="24" name="Diamond 23"/>
          <p:cNvSpPr/>
          <p:nvPr/>
        </p:nvSpPr>
        <p:spPr>
          <a:xfrm>
            <a:off x="2808000" y="3776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952000" y="3744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Artisan Chocolate</a:t>
            </a:r>
          </a:p>
        </p:txBody>
      </p:sp>
      <p:sp>
        <p:nvSpPr>
          <p:cNvPr id="26" name="Diamond 25"/>
          <p:cNvSpPr/>
          <p:nvPr/>
        </p:nvSpPr>
        <p:spPr>
          <a:xfrm>
            <a:off x="2808000" y="393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952000" y="3906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LLUMINE Herbal Soap</a:t>
            </a:r>
          </a:p>
        </p:txBody>
      </p:sp>
      <p:sp>
        <p:nvSpPr>
          <p:cNvPr id="28" name="Diamond 27"/>
          <p:cNvSpPr/>
          <p:nvPr/>
        </p:nvSpPr>
        <p:spPr>
          <a:xfrm>
            <a:off x="2808000" y="4100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952000" y="4068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LLUMINE Signature Perfume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08000" y="4284000"/>
            <a:ext cx="93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60" b="1" i="0" spc="240">
                <a:solidFill>
                  <a:srgbClr val="D4AF37"/>
                </a:solidFill>
                <a:latin typeface="Montserrat"/>
              </a:rPr>
              <a:t>PERFECT FOR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16000" y="4266000"/>
            <a:ext cx="324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00" b="0" i="1">
                <a:solidFill>
                  <a:srgbClr val="D6DFEC"/>
                </a:solidFill>
                <a:latin typeface="Playfair Display"/>
              </a:rPr>
              <a:t>Wellness  |  Appreciation  |  Personal Gifting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4000" y="4914000"/>
            <a:ext cx="6552000" cy="90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hamper2.jpg"/>
          <p:cNvPicPr>
            <a:picLocks noChangeAspect="1"/>
          </p:cNvPicPr>
          <p:nvPr/>
        </p:nvPicPr>
        <p:blipFill>
          <a:blip r:embed="rId3"/>
          <a:srcRect l="3226" r="3226"/>
          <a:stretch>
            <a:fillRect/>
          </a:stretch>
        </p:blipFill>
        <p:spPr>
          <a:xfrm>
            <a:off x="504000" y="5094000"/>
            <a:ext cx="2088000" cy="22320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504000" y="5094000"/>
            <a:ext cx="2088000" cy="223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808000" y="5094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D4AF37"/>
                </a:solidFill>
                <a:latin typeface="Playfair Display"/>
              </a:rPr>
              <a:t>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08000" y="5400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FFFFF"/>
                </a:solidFill>
                <a:latin typeface="Playfair Display"/>
              </a:rPr>
              <a:t>IHS Gourmet Delight Box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08000" y="5760000"/>
            <a:ext cx="4248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INCLUDES</a:t>
            </a:r>
          </a:p>
        </p:txBody>
      </p:sp>
      <p:sp>
        <p:nvSpPr>
          <p:cNvPr id="38" name="Diamond 37"/>
          <p:cNvSpPr/>
          <p:nvPr/>
        </p:nvSpPr>
        <p:spPr>
          <a:xfrm>
            <a:off x="2808000" y="5990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952000" y="5958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Premium Tea</a:t>
            </a:r>
          </a:p>
        </p:txBody>
      </p:sp>
      <p:sp>
        <p:nvSpPr>
          <p:cNvPr id="40" name="Diamond 39"/>
          <p:cNvSpPr/>
          <p:nvPr/>
        </p:nvSpPr>
        <p:spPr>
          <a:xfrm>
            <a:off x="2808000" y="615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952000" y="6120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Gourmet Cookies</a:t>
            </a:r>
          </a:p>
        </p:txBody>
      </p:sp>
      <p:sp>
        <p:nvSpPr>
          <p:cNvPr id="42" name="Diamond 41"/>
          <p:cNvSpPr/>
          <p:nvPr/>
        </p:nvSpPr>
        <p:spPr>
          <a:xfrm>
            <a:off x="2808000" y="6314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952000" y="6282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Artisan Chocolate</a:t>
            </a:r>
          </a:p>
        </p:txBody>
      </p:sp>
      <p:sp>
        <p:nvSpPr>
          <p:cNvPr id="44" name="Diamond 43"/>
          <p:cNvSpPr/>
          <p:nvPr/>
        </p:nvSpPr>
        <p:spPr>
          <a:xfrm>
            <a:off x="2808000" y="6476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952000" y="6444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Premium Honey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08000" y="6660000"/>
            <a:ext cx="93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60" b="1" i="0" spc="240">
                <a:solidFill>
                  <a:srgbClr val="D4AF37"/>
                </a:solidFill>
                <a:latin typeface="Montserrat"/>
              </a:rPr>
              <a:t>PERFECT FOR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16000" y="6642000"/>
            <a:ext cx="324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00" b="0" i="1">
                <a:solidFill>
                  <a:srgbClr val="D6DFEC"/>
                </a:solidFill>
                <a:latin typeface="Playfair Display"/>
              </a:rPr>
              <a:t>Clients  |  Families  |  Festive Gifting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4000" y="7452000"/>
            <a:ext cx="6552000" cy="90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hamper3.jpg"/>
          <p:cNvPicPr>
            <a:picLocks noChangeAspect="1"/>
          </p:cNvPicPr>
          <p:nvPr/>
        </p:nvPicPr>
        <p:blipFill>
          <a:blip r:embed="rId4"/>
          <a:srcRect l="3226" r="3226"/>
          <a:stretch>
            <a:fillRect/>
          </a:stretch>
        </p:blipFill>
        <p:spPr>
          <a:xfrm>
            <a:off x="504000" y="7632000"/>
            <a:ext cx="2088000" cy="223200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504000" y="7632000"/>
            <a:ext cx="2088000" cy="223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808000" y="7632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D4AF37"/>
                </a:solidFill>
                <a:latin typeface="Playfair Display"/>
              </a:rPr>
              <a:t>03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08000" y="7938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FFFFF"/>
                </a:solidFill>
                <a:latin typeface="Playfair Display"/>
              </a:rPr>
              <a:t>IHS Corporate Appreciation Box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808000" y="8298000"/>
            <a:ext cx="4248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INCLUDES</a:t>
            </a:r>
          </a:p>
        </p:txBody>
      </p:sp>
      <p:sp>
        <p:nvSpPr>
          <p:cNvPr id="54" name="Diamond 53"/>
          <p:cNvSpPr/>
          <p:nvPr/>
        </p:nvSpPr>
        <p:spPr>
          <a:xfrm>
            <a:off x="2808000" y="852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2952000" y="8496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Premium Tea</a:t>
            </a:r>
          </a:p>
        </p:txBody>
      </p:sp>
      <p:sp>
        <p:nvSpPr>
          <p:cNvPr id="56" name="Diamond 55"/>
          <p:cNvSpPr/>
          <p:nvPr/>
        </p:nvSpPr>
        <p:spPr>
          <a:xfrm>
            <a:off x="2808000" y="8690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2952000" y="8658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Gourmet Cookies</a:t>
            </a:r>
          </a:p>
        </p:txBody>
      </p:sp>
      <p:sp>
        <p:nvSpPr>
          <p:cNvPr id="58" name="Diamond 57"/>
          <p:cNvSpPr/>
          <p:nvPr/>
        </p:nvSpPr>
        <p:spPr>
          <a:xfrm>
            <a:off x="2808000" y="885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2952000" y="8820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Artisan Chocolate</a:t>
            </a:r>
          </a:p>
        </p:txBody>
      </p:sp>
      <p:sp>
        <p:nvSpPr>
          <p:cNvPr id="60" name="Diamond 59"/>
          <p:cNvSpPr/>
          <p:nvPr/>
        </p:nvSpPr>
        <p:spPr>
          <a:xfrm>
            <a:off x="2808000" y="9014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2952000" y="8982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LLUMINE Customised Printed T-Shirt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808000" y="9198000"/>
            <a:ext cx="93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60" b="1" i="0" spc="240">
                <a:solidFill>
                  <a:srgbClr val="D4AF37"/>
                </a:solidFill>
                <a:latin typeface="Montserrat"/>
              </a:rPr>
              <a:t>PERFECT FOR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816000" y="9180000"/>
            <a:ext cx="324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00" b="0" i="1">
                <a:solidFill>
                  <a:srgbClr val="D6DFEC"/>
                </a:solidFill>
                <a:latin typeface="Playfair Display"/>
              </a:rPr>
              <a:t>Employees  |  Teams  |  Events  |  Institutions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IHS SIGNATURE HAMPERS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D4AF3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081C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4000" y="432000"/>
            <a:ext cx="1080000" cy="288000"/>
          </a:xfrm>
          <a:prstGeom prst="rect">
            <a:avLst/>
          </a:prstGeom>
          <a:noFill/>
          <a:ln w="14376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4000" y="5256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850" b="0" i="0" spc="350">
                <a:solidFill>
                  <a:srgbClr val="D4AF37"/>
                </a:solidFill>
                <a:latin typeface="Italiana"/>
              </a:rPr>
              <a:t>IHS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6000" y="540000"/>
            <a:ext cx="360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50" b="1" i="0" spc="260">
                <a:solidFill>
                  <a:srgbClr val="D4AF37"/>
                </a:solidFill>
                <a:latin typeface="Montserrat"/>
              </a:rPr>
              <a:t>PREMIUM PRODUCTS &amp; GIFTING COLLECTION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4000" y="886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3733200" y="840600"/>
            <a:ext cx="91800" cy="918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13200" y="886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4000" y="1080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D4AF37"/>
                </a:solidFill>
                <a:latin typeface="Montserrat"/>
              </a:rPr>
              <a:t>IHS HAMPER COLLECTION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000" y="1260000"/>
            <a:ext cx="4320000" cy="79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FFFFFF"/>
                </a:solidFill>
                <a:latin typeface="Playfair Display"/>
              </a:rPr>
              <a:t>HAMPERS FOR</a:t>
            </a:r>
          </a:p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FFFFFF"/>
                </a:solidFill>
                <a:latin typeface="Playfair Display"/>
              </a:rPr>
              <a:t>EVERY OCCASION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6000" y="1440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50" b="0" i="1">
                <a:solidFill>
                  <a:srgbClr val="D4AF37"/>
                </a:solidFill>
                <a:latin typeface="Playfair Display"/>
              </a:rPr>
              <a:t>Hampers 04 – 06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4000" y="2308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3733200" y="2262600"/>
            <a:ext cx="91800" cy="918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913200" y="2308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hamper4.jpg"/>
          <p:cNvPicPr>
            <a:picLocks noChangeAspect="1"/>
          </p:cNvPicPr>
          <p:nvPr/>
        </p:nvPicPr>
        <p:blipFill>
          <a:blip r:embed="rId2"/>
          <a:srcRect l="3226" r="3226"/>
          <a:stretch>
            <a:fillRect/>
          </a:stretch>
        </p:blipFill>
        <p:spPr>
          <a:xfrm>
            <a:off x="504000" y="2556000"/>
            <a:ext cx="2088000" cy="2232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04000" y="2556000"/>
            <a:ext cx="2088000" cy="223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08000" y="2556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D4AF37"/>
                </a:solidFill>
                <a:latin typeface="Playfair Display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08000" y="2862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FFFFF"/>
                </a:solidFill>
                <a:latin typeface="Playfair Display"/>
              </a:rPr>
              <a:t>IHS Signature Luxury Box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08000" y="3222000"/>
            <a:ext cx="4248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INCLUDES</a:t>
            </a:r>
          </a:p>
        </p:txBody>
      </p:sp>
      <p:sp>
        <p:nvSpPr>
          <p:cNvPr id="20" name="Diamond 19"/>
          <p:cNvSpPr/>
          <p:nvPr/>
        </p:nvSpPr>
        <p:spPr>
          <a:xfrm>
            <a:off x="2808000" y="345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52000" y="3420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Premium Tea</a:t>
            </a:r>
          </a:p>
        </p:txBody>
      </p:sp>
      <p:sp>
        <p:nvSpPr>
          <p:cNvPr id="22" name="Diamond 21"/>
          <p:cNvSpPr/>
          <p:nvPr/>
        </p:nvSpPr>
        <p:spPr>
          <a:xfrm>
            <a:off x="2808000" y="3614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952000" y="3582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Artisan Chocolate</a:t>
            </a:r>
          </a:p>
        </p:txBody>
      </p:sp>
      <p:sp>
        <p:nvSpPr>
          <p:cNvPr id="24" name="Diamond 23"/>
          <p:cNvSpPr/>
          <p:nvPr/>
        </p:nvSpPr>
        <p:spPr>
          <a:xfrm>
            <a:off x="2808000" y="3776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952000" y="3744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Premium Honey</a:t>
            </a:r>
          </a:p>
        </p:txBody>
      </p:sp>
      <p:sp>
        <p:nvSpPr>
          <p:cNvPr id="26" name="Diamond 25"/>
          <p:cNvSpPr/>
          <p:nvPr/>
        </p:nvSpPr>
        <p:spPr>
          <a:xfrm>
            <a:off x="2808000" y="393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952000" y="3906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LLUMINE Signature Perfume</a:t>
            </a:r>
          </a:p>
        </p:txBody>
      </p:sp>
      <p:sp>
        <p:nvSpPr>
          <p:cNvPr id="28" name="Diamond 27"/>
          <p:cNvSpPr/>
          <p:nvPr/>
        </p:nvSpPr>
        <p:spPr>
          <a:xfrm>
            <a:off x="2808000" y="4100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952000" y="4068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LLUMINE Herbal Soap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08000" y="4284000"/>
            <a:ext cx="93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60" b="1" i="0" spc="240">
                <a:solidFill>
                  <a:srgbClr val="D4AF37"/>
                </a:solidFill>
                <a:latin typeface="Montserrat"/>
              </a:rPr>
              <a:t>PERFECT FOR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16000" y="4266000"/>
            <a:ext cx="324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00" b="0" i="1">
                <a:solidFill>
                  <a:srgbClr val="D6DFEC"/>
                </a:solidFill>
                <a:latin typeface="Playfair Display"/>
              </a:rPr>
              <a:t>VIP Gifting  |  Leadership  |  Premium Occasions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4000" y="4914000"/>
            <a:ext cx="6552000" cy="90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hamper5.jpg"/>
          <p:cNvPicPr>
            <a:picLocks noChangeAspect="1"/>
          </p:cNvPicPr>
          <p:nvPr/>
        </p:nvPicPr>
        <p:blipFill>
          <a:blip r:embed="rId3"/>
          <a:srcRect l="3226" r="3226"/>
          <a:stretch>
            <a:fillRect/>
          </a:stretch>
        </p:blipFill>
        <p:spPr>
          <a:xfrm>
            <a:off x="504000" y="5094000"/>
            <a:ext cx="2088000" cy="22320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504000" y="5094000"/>
            <a:ext cx="2088000" cy="223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808000" y="5094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D4AF37"/>
                </a:solidFill>
                <a:latin typeface="Playfair Display"/>
              </a:rPr>
              <a:t>05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08000" y="5400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FFFFF"/>
                </a:solidFill>
                <a:latin typeface="Playfair Display"/>
              </a:rPr>
              <a:t>IHS Celebration Box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08000" y="5760000"/>
            <a:ext cx="4248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INCLUDES</a:t>
            </a:r>
          </a:p>
        </p:txBody>
      </p:sp>
      <p:sp>
        <p:nvSpPr>
          <p:cNvPr id="38" name="Diamond 37"/>
          <p:cNvSpPr/>
          <p:nvPr/>
        </p:nvSpPr>
        <p:spPr>
          <a:xfrm>
            <a:off x="2808000" y="5990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952000" y="5958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Gourmet Cookies</a:t>
            </a:r>
          </a:p>
        </p:txBody>
      </p:sp>
      <p:sp>
        <p:nvSpPr>
          <p:cNvPr id="40" name="Diamond 39"/>
          <p:cNvSpPr/>
          <p:nvPr/>
        </p:nvSpPr>
        <p:spPr>
          <a:xfrm>
            <a:off x="2808000" y="615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952000" y="6120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Artisan Chocolate</a:t>
            </a:r>
          </a:p>
        </p:txBody>
      </p:sp>
      <p:sp>
        <p:nvSpPr>
          <p:cNvPr id="42" name="Diamond 41"/>
          <p:cNvSpPr/>
          <p:nvPr/>
        </p:nvSpPr>
        <p:spPr>
          <a:xfrm>
            <a:off x="2808000" y="6314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952000" y="6282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Premium Tea</a:t>
            </a:r>
          </a:p>
        </p:txBody>
      </p:sp>
      <p:sp>
        <p:nvSpPr>
          <p:cNvPr id="44" name="Diamond 43"/>
          <p:cNvSpPr/>
          <p:nvPr/>
        </p:nvSpPr>
        <p:spPr>
          <a:xfrm>
            <a:off x="2808000" y="6476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952000" y="6444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LLUMINE Signature Perfume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08000" y="6660000"/>
            <a:ext cx="93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60" b="1" i="0" spc="240">
                <a:solidFill>
                  <a:srgbClr val="D4AF37"/>
                </a:solidFill>
                <a:latin typeface="Montserrat"/>
              </a:rPr>
              <a:t>PERFECT FOR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16000" y="6642000"/>
            <a:ext cx="324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00" b="0" i="1">
                <a:solidFill>
                  <a:srgbClr val="D6DFEC"/>
                </a:solidFill>
                <a:latin typeface="Playfair Display"/>
              </a:rPr>
              <a:t>Birthdays  |  Anniversaries  |  Celebrations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4000" y="7452000"/>
            <a:ext cx="6552000" cy="90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hamper6.jpg"/>
          <p:cNvPicPr>
            <a:picLocks noChangeAspect="1"/>
          </p:cNvPicPr>
          <p:nvPr/>
        </p:nvPicPr>
        <p:blipFill>
          <a:blip r:embed="rId4"/>
          <a:srcRect l="3226" r="3226"/>
          <a:stretch>
            <a:fillRect/>
          </a:stretch>
        </p:blipFill>
        <p:spPr>
          <a:xfrm>
            <a:off x="504000" y="7632000"/>
            <a:ext cx="2088000" cy="223200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504000" y="7632000"/>
            <a:ext cx="2088000" cy="223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808000" y="7632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 i="0">
                <a:solidFill>
                  <a:srgbClr val="D4AF37"/>
                </a:solidFill>
                <a:latin typeface="Playfair Display"/>
              </a:rPr>
              <a:t>06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08000" y="7938000"/>
            <a:ext cx="424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FFFFFF"/>
                </a:solidFill>
                <a:latin typeface="Playfair Display"/>
              </a:rPr>
              <a:t>IHS Team Experience Box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808000" y="8298000"/>
            <a:ext cx="4248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INCLUDES</a:t>
            </a:r>
          </a:p>
        </p:txBody>
      </p:sp>
      <p:sp>
        <p:nvSpPr>
          <p:cNvPr id="54" name="Diamond 53"/>
          <p:cNvSpPr/>
          <p:nvPr/>
        </p:nvSpPr>
        <p:spPr>
          <a:xfrm>
            <a:off x="2808000" y="852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2952000" y="8496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LLUMINE Customised Printed T-Shirt</a:t>
            </a:r>
          </a:p>
        </p:txBody>
      </p:sp>
      <p:sp>
        <p:nvSpPr>
          <p:cNvPr id="56" name="Diamond 55"/>
          <p:cNvSpPr/>
          <p:nvPr/>
        </p:nvSpPr>
        <p:spPr>
          <a:xfrm>
            <a:off x="2808000" y="8690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2952000" y="8658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Premium Tea</a:t>
            </a:r>
          </a:p>
        </p:txBody>
      </p:sp>
      <p:sp>
        <p:nvSpPr>
          <p:cNvPr id="58" name="Diamond 57"/>
          <p:cNvSpPr/>
          <p:nvPr/>
        </p:nvSpPr>
        <p:spPr>
          <a:xfrm>
            <a:off x="2808000" y="885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2952000" y="8820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Gourmet Cookies</a:t>
            </a:r>
          </a:p>
        </p:txBody>
      </p:sp>
      <p:sp>
        <p:nvSpPr>
          <p:cNvPr id="60" name="Diamond 59"/>
          <p:cNvSpPr/>
          <p:nvPr/>
        </p:nvSpPr>
        <p:spPr>
          <a:xfrm>
            <a:off x="2808000" y="9014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2952000" y="8982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IHS Artisan Chocolate</a:t>
            </a:r>
          </a:p>
        </p:txBody>
      </p:sp>
      <p:sp>
        <p:nvSpPr>
          <p:cNvPr id="62" name="Diamond 61"/>
          <p:cNvSpPr/>
          <p:nvPr/>
        </p:nvSpPr>
        <p:spPr>
          <a:xfrm>
            <a:off x="2808000" y="9176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2952000" y="9144000"/>
            <a:ext cx="4104000" cy="1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LLUMINE Herbal Soap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808000" y="9360000"/>
            <a:ext cx="93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60" b="1" i="0" spc="240">
                <a:solidFill>
                  <a:srgbClr val="D4AF37"/>
                </a:solidFill>
                <a:latin typeface="Montserrat"/>
              </a:rPr>
              <a:t>PERFECT FOR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816000" y="9342000"/>
            <a:ext cx="324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00" b="0" i="1">
                <a:solidFill>
                  <a:srgbClr val="D6DFEC"/>
                </a:solidFill>
                <a:latin typeface="Playfair Display"/>
              </a:rPr>
              <a:t>Teams  |  Conferences  |  Brand Events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IHS SIGNATURE HAMPERS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D4AF3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BF6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4000" y="432000"/>
            <a:ext cx="1080000" cy="288000"/>
          </a:xfrm>
          <a:prstGeom prst="rect">
            <a:avLst/>
          </a:prstGeom>
          <a:noFill/>
          <a:ln w="14376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4000" y="5256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850" b="0" i="0" spc="350">
                <a:solidFill>
                  <a:srgbClr val="8A6A17"/>
                </a:solidFill>
                <a:latin typeface="Italiana"/>
              </a:rPr>
              <a:t>LLUMINE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6000" y="540000"/>
            <a:ext cx="360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50" b="1" i="0" spc="260">
                <a:solidFill>
                  <a:srgbClr val="8A6A17"/>
                </a:solidFill>
                <a:latin typeface="Montserrat"/>
              </a:rPr>
              <a:t>FEATURED PRODUCTS BY LLUMINE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4000" y="88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3733200" y="840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13200" y="88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4000" y="1080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8A6A17"/>
                </a:solidFill>
                <a:latin typeface="Montserrat"/>
              </a:rPr>
              <a:t>LLUMINE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000" y="1260000"/>
            <a:ext cx="4320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 i="0">
                <a:solidFill>
                  <a:srgbClr val="14202F"/>
                </a:solidFill>
                <a:latin typeface="Playfair Display"/>
              </a:rPr>
              <a:t>FEATURED PRODUCTS</a:t>
            </a:r>
          </a:p>
          <a:p>
            <a:pPr algn="l">
              <a:lnSpc>
                <a:spcPct val="110000"/>
              </a:lnSpc>
            </a:pPr>
            <a:r>
              <a:rPr sz="2400" b="0" i="0">
                <a:solidFill>
                  <a:srgbClr val="14202F"/>
                </a:solidFill>
                <a:latin typeface="Playfair Display"/>
              </a:rPr>
              <a:t>BY LLUMINE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0" y="1332000"/>
            <a:ext cx="25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200" b="0" i="1">
                <a:solidFill>
                  <a:srgbClr val="8A6A17"/>
                </a:solidFill>
                <a:latin typeface="Playfair Display"/>
              </a:rPr>
              <a:t>Personalised.</a:t>
            </a:r>
          </a:p>
          <a:p>
            <a:pPr algn="r">
              <a:lnSpc>
                <a:spcPct val="130000"/>
              </a:lnSpc>
            </a:pPr>
            <a:r>
              <a:rPr sz="1200" b="0" i="1">
                <a:solidFill>
                  <a:srgbClr val="8A6A17"/>
                </a:solidFill>
                <a:latin typeface="Playfair Display"/>
              </a:rPr>
              <a:t>Refined. Memorable.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4000" y="2232000"/>
            <a:ext cx="5400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760" b="0" i="0">
                <a:solidFill>
                  <a:srgbClr val="33414F"/>
                </a:solidFill>
                <a:latin typeface="Montserrat"/>
              </a:rPr>
              <a:t>Three LLUMINE product families complete the gifting experience. Tea, cookies, chocolate, honey and hampers remain curated and branded by IHS.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4000" y="277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3733200" y="2730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913200" y="277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llumine-tshirt.jpg"/>
          <p:cNvPicPr>
            <a:picLocks noChangeAspect="1"/>
          </p:cNvPicPr>
          <p:nvPr/>
        </p:nvPicPr>
        <p:blipFill>
          <a:blip r:embed="rId2"/>
          <a:srcRect t="3226" b="3226"/>
          <a:stretch>
            <a:fillRect/>
          </a:stretch>
        </p:blipFill>
        <p:spPr>
          <a:xfrm>
            <a:off x="504000" y="3024000"/>
            <a:ext cx="2232000" cy="2088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04000" y="3024000"/>
            <a:ext cx="2232000" cy="20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52000" y="3024000"/>
            <a:ext cx="4104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LLUMINE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52000" y="3204000"/>
            <a:ext cx="41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14202F"/>
                </a:solidFill>
                <a:latin typeface="Playfair Display"/>
              </a:rPr>
              <a:t>LLUMINE Customised Printed T-Shirts</a:t>
            </a:r>
          </a:p>
        </p:txBody>
      </p:sp>
      <p:sp>
        <p:nvSpPr>
          <p:cNvPr id="20" name="Diamond 19"/>
          <p:cNvSpPr/>
          <p:nvPr/>
        </p:nvSpPr>
        <p:spPr>
          <a:xfrm>
            <a:off x="2952000" y="3576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124800" y="3622680"/>
            <a:ext cx="1267199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>
            <a:off x="2952000" y="381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096000" y="37800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Corporate T-Shirts</a:t>
            </a:r>
          </a:p>
        </p:txBody>
      </p:sp>
      <p:sp>
        <p:nvSpPr>
          <p:cNvPr id="24" name="Diamond 23"/>
          <p:cNvSpPr/>
          <p:nvPr/>
        </p:nvSpPr>
        <p:spPr>
          <a:xfrm>
            <a:off x="2952000" y="39780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096000" y="39456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Event T-Shirts</a:t>
            </a:r>
          </a:p>
        </p:txBody>
      </p:sp>
      <p:sp>
        <p:nvSpPr>
          <p:cNvPr id="26" name="Diamond 25"/>
          <p:cNvSpPr/>
          <p:nvPr/>
        </p:nvSpPr>
        <p:spPr>
          <a:xfrm>
            <a:off x="2952000" y="41436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096000" y="41112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Employee T-Shirts</a:t>
            </a:r>
          </a:p>
        </p:txBody>
      </p:sp>
      <p:sp>
        <p:nvSpPr>
          <p:cNvPr id="28" name="Diamond 27"/>
          <p:cNvSpPr/>
          <p:nvPr/>
        </p:nvSpPr>
        <p:spPr>
          <a:xfrm>
            <a:off x="2952000" y="43092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096000" y="42768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Institution T-Shirts</a:t>
            </a:r>
          </a:p>
        </p:txBody>
      </p:sp>
      <p:sp>
        <p:nvSpPr>
          <p:cNvPr id="30" name="Diamond 29"/>
          <p:cNvSpPr/>
          <p:nvPr/>
        </p:nvSpPr>
        <p:spPr>
          <a:xfrm>
            <a:off x="2952000" y="44748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096000" y="44424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Personalised T-Shirts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52000" y="4662000"/>
            <a:ext cx="410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700" b="0" i="1">
                <a:solidFill>
                  <a:srgbClr val="33414F"/>
                </a:solidFill>
                <a:latin typeface="Playfair Display"/>
              </a:rPr>
              <a:t>Combed premium cotton, custom print placement, folded into navy presentation boxes.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4000" y="5256000"/>
            <a:ext cx="6552000" cy="90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llumine-perfume.jpg"/>
          <p:cNvPicPr>
            <a:picLocks noChangeAspect="1"/>
          </p:cNvPicPr>
          <p:nvPr/>
        </p:nvPicPr>
        <p:blipFill>
          <a:blip r:embed="rId3"/>
          <a:srcRect t="3226" b="3226"/>
          <a:stretch>
            <a:fillRect/>
          </a:stretch>
        </p:blipFill>
        <p:spPr>
          <a:xfrm>
            <a:off x="504000" y="5454000"/>
            <a:ext cx="2232000" cy="208800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04000" y="5454000"/>
            <a:ext cx="2232000" cy="20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952000" y="5454000"/>
            <a:ext cx="4104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LLUMINE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52000" y="5634000"/>
            <a:ext cx="41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14202F"/>
                </a:solidFill>
                <a:latin typeface="Playfair Display"/>
              </a:rPr>
              <a:t>LLUMINE Signature Perfumes</a:t>
            </a:r>
          </a:p>
        </p:txBody>
      </p:sp>
      <p:sp>
        <p:nvSpPr>
          <p:cNvPr id="38" name="Diamond 37"/>
          <p:cNvSpPr/>
          <p:nvPr/>
        </p:nvSpPr>
        <p:spPr>
          <a:xfrm>
            <a:off x="2952000" y="6006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124800" y="6052680"/>
            <a:ext cx="1267199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Diamond 39"/>
          <p:cNvSpPr/>
          <p:nvPr/>
        </p:nvSpPr>
        <p:spPr>
          <a:xfrm>
            <a:off x="2952000" y="624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096000" y="62100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Luxury Perfume Bottles</a:t>
            </a:r>
          </a:p>
        </p:txBody>
      </p:sp>
      <p:sp>
        <p:nvSpPr>
          <p:cNvPr id="42" name="Diamond 41"/>
          <p:cNvSpPr/>
          <p:nvPr/>
        </p:nvSpPr>
        <p:spPr>
          <a:xfrm>
            <a:off x="2952000" y="64080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096000" y="63756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Premium Faceted Glass</a:t>
            </a:r>
          </a:p>
        </p:txBody>
      </p:sp>
      <p:sp>
        <p:nvSpPr>
          <p:cNvPr id="44" name="Diamond 43"/>
          <p:cNvSpPr/>
          <p:nvPr/>
        </p:nvSpPr>
        <p:spPr>
          <a:xfrm>
            <a:off x="2952000" y="65736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096000" y="65412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Elegant Gold-Framed Labels</a:t>
            </a:r>
          </a:p>
        </p:txBody>
      </p:sp>
      <p:sp>
        <p:nvSpPr>
          <p:cNvPr id="46" name="Diamond 45"/>
          <p:cNvSpPr/>
          <p:nvPr/>
        </p:nvSpPr>
        <p:spPr>
          <a:xfrm>
            <a:off x="2952000" y="67392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096000" y="67068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Gift-Ready Packaging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952000" y="6926400"/>
            <a:ext cx="410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700" b="0" i="1">
                <a:solidFill>
                  <a:srgbClr val="33414F"/>
                </a:solidFill>
                <a:latin typeface="Playfair Display"/>
              </a:rPr>
              <a:t>Signature blends presented in gold-collared crystal with silk-lined cases.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4000" y="7686000"/>
            <a:ext cx="6552000" cy="90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Picture 49" descr="llumine-soap.jpg"/>
          <p:cNvPicPr>
            <a:picLocks noChangeAspect="1"/>
          </p:cNvPicPr>
          <p:nvPr/>
        </p:nvPicPr>
        <p:blipFill>
          <a:blip r:embed="rId4"/>
          <a:srcRect t="3226" b="3226"/>
          <a:stretch>
            <a:fillRect/>
          </a:stretch>
        </p:blipFill>
        <p:spPr>
          <a:xfrm>
            <a:off x="504000" y="7884000"/>
            <a:ext cx="2232000" cy="2088000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504000" y="7884000"/>
            <a:ext cx="2232000" cy="2088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952000" y="7884000"/>
            <a:ext cx="4104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40">
                <a:solidFill>
                  <a:srgbClr val="8A6A17"/>
                </a:solidFill>
                <a:latin typeface="Montserrat"/>
              </a:rPr>
              <a:t>LLUMINE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52000" y="8064000"/>
            <a:ext cx="41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14202F"/>
                </a:solidFill>
                <a:latin typeface="Playfair Display"/>
              </a:rPr>
              <a:t>LLUMINE Herbal Soaps</a:t>
            </a:r>
          </a:p>
        </p:txBody>
      </p:sp>
      <p:sp>
        <p:nvSpPr>
          <p:cNvPr id="54" name="Diamond 53"/>
          <p:cNvSpPr/>
          <p:nvPr/>
        </p:nvSpPr>
        <p:spPr>
          <a:xfrm>
            <a:off x="2952000" y="8436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3124800" y="8482680"/>
            <a:ext cx="1267199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Diamond 55"/>
          <p:cNvSpPr/>
          <p:nvPr/>
        </p:nvSpPr>
        <p:spPr>
          <a:xfrm>
            <a:off x="2952000" y="867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096000" y="86400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Herbal Soap Bars</a:t>
            </a:r>
          </a:p>
        </p:txBody>
      </p:sp>
      <p:sp>
        <p:nvSpPr>
          <p:cNvPr id="58" name="Diamond 57"/>
          <p:cNvSpPr/>
          <p:nvPr/>
        </p:nvSpPr>
        <p:spPr>
          <a:xfrm>
            <a:off x="2952000" y="88380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096000" y="88056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Premium Wrapped Packaging</a:t>
            </a:r>
          </a:p>
        </p:txBody>
      </p:sp>
      <p:sp>
        <p:nvSpPr>
          <p:cNvPr id="60" name="Diamond 59"/>
          <p:cNvSpPr/>
          <p:nvPr/>
        </p:nvSpPr>
        <p:spPr>
          <a:xfrm>
            <a:off x="2952000" y="90036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096000" y="89712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Botanical Ingredients</a:t>
            </a:r>
          </a:p>
        </p:txBody>
      </p:sp>
      <p:sp>
        <p:nvSpPr>
          <p:cNvPr id="62" name="Diamond 61"/>
          <p:cNvSpPr/>
          <p:nvPr/>
        </p:nvSpPr>
        <p:spPr>
          <a:xfrm>
            <a:off x="2952000" y="91692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096000" y="9136800"/>
            <a:ext cx="3960000" cy="16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33414F"/>
                </a:solidFill>
                <a:latin typeface="Montserrat"/>
              </a:rPr>
              <a:t>Natural Lifestyle Presentation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952000" y="9356400"/>
            <a:ext cx="410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700" b="0" i="1">
                <a:solidFill>
                  <a:srgbClr val="33414F"/>
                </a:solidFill>
                <a:latin typeface="Playfair Display"/>
              </a:rPr>
              <a:t>Cold-processed bars with botanical inclusions, wrapped in ivory paper and gold banding.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8A6A17"/>
                </a:solidFill>
                <a:latin typeface="Montserrat"/>
              </a:rPr>
              <a:t>FEATURED PRODUCTS BY LLUMINE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8A6A1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8A6A17"/>
                </a:solidFill>
                <a:latin typeface="Montserrat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081C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4000" y="432000"/>
            <a:ext cx="1080000" cy="288000"/>
          </a:xfrm>
          <a:prstGeom prst="rect">
            <a:avLst/>
          </a:prstGeom>
          <a:noFill/>
          <a:ln w="14376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4000" y="5256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850" b="0" i="0" spc="350">
                <a:solidFill>
                  <a:srgbClr val="D4AF37"/>
                </a:solidFill>
                <a:latin typeface="Italiana"/>
              </a:rPr>
              <a:t>IHS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6000" y="540000"/>
            <a:ext cx="360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50" b="1" i="0" spc="260">
                <a:solidFill>
                  <a:srgbClr val="D4AF37"/>
                </a:solidFill>
                <a:latin typeface="Montserrat"/>
              </a:rPr>
              <a:t>PREMIUM PRODUCTS &amp; GIFTING COLLECTION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4000" y="886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3733200" y="840600"/>
            <a:ext cx="91800" cy="918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13200" y="886680"/>
            <a:ext cx="3142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4000" y="1080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D4AF37"/>
                </a:solidFill>
                <a:latin typeface="Montserrat"/>
              </a:rPr>
              <a:t>IHS CORPORATE &amp; PERSONALISED GIFTING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000" y="1260000"/>
            <a:ext cx="4032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FFFFFF"/>
                </a:solidFill>
                <a:latin typeface="Playfair Display"/>
              </a:rPr>
              <a:t>YOUR BRAND.</a:t>
            </a:r>
          </a:p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FFFFFF"/>
                </a:solidFill>
                <a:latin typeface="Playfair Display"/>
              </a:rPr>
              <a:t>BEAUTIFULLY PRESENTED.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0000" y="1296000"/>
            <a:ext cx="2376000" cy="10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760" b="0" i="0">
                <a:solidFill>
                  <a:srgbClr val="D6DFEC"/>
                </a:solidFill>
                <a:latin typeface="Montserrat"/>
              </a:rPr>
              <a:t>IHS creates premium gifting experiences for organisations, teams, events and special occasions through carefully selected products, personalisation and elegant presentation.</a:t>
            </a:r>
          </a:p>
        </p:txBody>
      </p:sp>
      <p:pic>
        <p:nvPicPr>
          <p:cNvPr id="12" name="Picture 11" descr="corporate.jpg"/>
          <p:cNvPicPr>
            <a:picLocks noChangeAspect="1"/>
          </p:cNvPicPr>
          <p:nvPr/>
        </p:nvPicPr>
        <p:blipFill>
          <a:blip r:embed="rId2"/>
          <a:srcRect t="24451" b="24451"/>
          <a:stretch>
            <a:fillRect/>
          </a:stretch>
        </p:blipFill>
        <p:spPr>
          <a:xfrm>
            <a:off x="504000" y="2448000"/>
            <a:ext cx="6552000" cy="2232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04000" y="2448000"/>
            <a:ext cx="6552000" cy="223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000" y="4968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D4AF37"/>
                </a:solidFill>
                <a:latin typeface="Montserrat"/>
              </a:rPr>
              <a:t>PROGRAMMES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4000" y="5220000"/>
            <a:ext cx="1224000" cy="108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000" y="5364000"/>
            <a:ext cx="1008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D4AF37"/>
                </a:solidFill>
                <a:latin typeface="Playfair Display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000" y="5652000"/>
            <a:ext cx="1008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Employee Appreciation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36000" y="5220000"/>
            <a:ext cx="1224000" cy="108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944000" y="5364000"/>
            <a:ext cx="1008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D4AF37"/>
                </a:solidFill>
                <a:latin typeface="Playfair Display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4000" y="5652000"/>
            <a:ext cx="1008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Client Gifting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68000" y="5220000"/>
            <a:ext cx="1224000" cy="108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76000" y="5364000"/>
            <a:ext cx="1008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D4AF37"/>
                </a:solidFill>
                <a:latin typeface="Playfair Display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76000" y="5652000"/>
            <a:ext cx="1008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Conference &amp; Event Gifts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00000" y="5220000"/>
            <a:ext cx="1224000" cy="108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08000" y="5364000"/>
            <a:ext cx="1008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D4AF37"/>
                </a:solidFill>
                <a:latin typeface="Playfair Display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08000" y="5652000"/>
            <a:ext cx="1008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Welcome Kits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32000" y="5220000"/>
            <a:ext cx="1224000" cy="108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0000" y="5364000"/>
            <a:ext cx="1008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D4AF37"/>
                </a:solidFill>
                <a:latin typeface="Playfair Display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0000" y="5652000"/>
            <a:ext cx="1008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Personalised Celebration Gifts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4000" y="6768000"/>
            <a:ext cx="6552000" cy="1800000"/>
          </a:xfrm>
          <a:prstGeom prst="rect">
            <a:avLst/>
          </a:prstGeom>
          <a:solidFill>
            <a:srgbClr val="050F22"/>
          </a:solidFill>
          <a:ln w="12579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0000" y="702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30" b="1" i="0" spc="300">
                <a:solidFill>
                  <a:srgbClr val="D4AF37"/>
                </a:solidFill>
                <a:latin typeface="Montserrat"/>
              </a:rPr>
              <a:t>CUSTOMISATION OPTIONS</a:t>
            </a:r>
          </a:p>
        </p:txBody>
      </p:sp>
      <p:sp>
        <p:nvSpPr>
          <p:cNvPr id="32" name="Diamond 31"/>
          <p:cNvSpPr/>
          <p:nvPr/>
        </p:nvSpPr>
        <p:spPr>
          <a:xfrm>
            <a:off x="720000" y="7376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4000" y="7344000"/>
            <a:ext cx="1836000" cy="2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Product Selection</a:t>
            </a:r>
          </a:p>
        </p:txBody>
      </p:sp>
      <p:sp>
        <p:nvSpPr>
          <p:cNvPr id="34" name="Diamond 33"/>
          <p:cNvSpPr/>
          <p:nvPr/>
        </p:nvSpPr>
        <p:spPr>
          <a:xfrm>
            <a:off x="720000" y="7610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4000" y="7578000"/>
            <a:ext cx="1836000" cy="2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Personalised Names</a:t>
            </a:r>
          </a:p>
        </p:txBody>
      </p:sp>
      <p:sp>
        <p:nvSpPr>
          <p:cNvPr id="36" name="Diamond 35"/>
          <p:cNvSpPr/>
          <p:nvPr/>
        </p:nvSpPr>
        <p:spPr>
          <a:xfrm>
            <a:off x="720000" y="7844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000" y="7812000"/>
            <a:ext cx="1836000" cy="2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Messages</a:t>
            </a:r>
          </a:p>
        </p:txBody>
      </p:sp>
      <p:sp>
        <p:nvSpPr>
          <p:cNvPr id="38" name="Diamond 37"/>
          <p:cNvSpPr/>
          <p:nvPr/>
        </p:nvSpPr>
        <p:spPr>
          <a:xfrm>
            <a:off x="720000" y="807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4000" y="8046000"/>
            <a:ext cx="1836000" cy="2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Corporate Branding</a:t>
            </a:r>
          </a:p>
        </p:txBody>
      </p:sp>
      <p:sp>
        <p:nvSpPr>
          <p:cNvPr id="40" name="Diamond 39"/>
          <p:cNvSpPr/>
          <p:nvPr/>
        </p:nvSpPr>
        <p:spPr>
          <a:xfrm>
            <a:off x="2736000" y="7376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880000" y="7344000"/>
            <a:ext cx="1836000" cy="2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Event Identity</a:t>
            </a:r>
          </a:p>
        </p:txBody>
      </p:sp>
      <p:sp>
        <p:nvSpPr>
          <p:cNvPr id="42" name="Diamond 41"/>
          <p:cNvSpPr/>
          <p:nvPr/>
        </p:nvSpPr>
        <p:spPr>
          <a:xfrm>
            <a:off x="2736000" y="7610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880000" y="7578000"/>
            <a:ext cx="1836000" cy="2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Custom Gift Cards</a:t>
            </a:r>
          </a:p>
        </p:txBody>
      </p:sp>
      <p:sp>
        <p:nvSpPr>
          <p:cNvPr id="44" name="Diamond 43"/>
          <p:cNvSpPr/>
          <p:nvPr/>
        </p:nvSpPr>
        <p:spPr>
          <a:xfrm>
            <a:off x="2736000" y="7844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880000" y="7812000"/>
            <a:ext cx="1836000" cy="2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Premium Packaging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968000" y="7020000"/>
            <a:ext cx="208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30" b="1" i="0" spc="260">
                <a:solidFill>
                  <a:srgbClr val="F5D98F"/>
                </a:solidFill>
                <a:latin typeface="Montserrat"/>
              </a:rPr>
              <a:t>OPTIONAL LLUMINE ADDITIONS</a:t>
            </a:r>
          </a:p>
        </p:txBody>
      </p:sp>
      <p:sp>
        <p:nvSpPr>
          <p:cNvPr id="47" name="Diamond 46"/>
          <p:cNvSpPr/>
          <p:nvPr/>
        </p:nvSpPr>
        <p:spPr>
          <a:xfrm>
            <a:off x="4968000" y="7376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112000" y="7344000"/>
            <a:ext cx="1872000" cy="30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Customised Printed T-Shirts</a:t>
            </a:r>
          </a:p>
        </p:txBody>
      </p:sp>
      <p:sp>
        <p:nvSpPr>
          <p:cNvPr id="49" name="Diamond 48"/>
          <p:cNvSpPr/>
          <p:nvPr/>
        </p:nvSpPr>
        <p:spPr>
          <a:xfrm>
            <a:off x="4968000" y="768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112000" y="7650000"/>
            <a:ext cx="1872000" cy="30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Signature Perfumes</a:t>
            </a:r>
          </a:p>
        </p:txBody>
      </p:sp>
      <p:sp>
        <p:nvSpPr>
          <p:cNvPr id="51" name="Diamond 50"/>
          <p:cNvSpPr/>
          <p:nvPr/>
        </p:nvSpPr>
        <p:spPr>
          <a:xfrm>
            <a:off x="4968000" y="798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112000" y="7956000"/>
            <a:ext cx="1872000" cy="30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0" i="0">
                <a:solidFill>
                  <a:srgbClr val="D6DFEC"/>
                </a:solidFill>
                <a:latin typeface="Montserrat"/>
              </a:rPr>
              <a:t>Herbal Soaps</a:t>
            </a:r>
          </a:p>
        </p:txBody>
      </p:sp>
      <p:pic>
        <p:nvPicPr>
          <p:cNvPr id="53" name="Picture 52" descr="hamper3.jpg"/>
          <p:cNvPicPr>
            <a:picLocks noChangeAspect="1"/>
          </p:cNvPicPr>
          <p:nvPr/>
        </p:nvPicPr>
        <p:blipFill>
          <a:blip r:embed="rId3"/>
          <a:srcRect t="41758" b="41758"/>
          <a:stretch>
            <a:fillRect/>
          </a:stretch>
        </p:blipFill>
        <p:spPr>
          <a:xfrm>
            <a:off x="504000" y="8784000"/>
            <a:ext cx="6552000" cy="1080000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504000" y="8784000"/>
            <a:ext cx="6552000" cy="1080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CORPORATE &amp; PERSONALISED GIFTING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D4AF3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BF6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4000" y="432000"/>
            <a:ext cx="1080000" cy="288000"/>
          </a:xfrm>
          <a:prstGeom prst="rect">
            <a:avLst/>
          </a:prstGeom>
          <a:noFill/>
          <a:ln w="14376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4000" y="5256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850" b="0" i="0" spc="350">
                <a:solidFill>
                  <a:srgbClr val="8A6A17"/>
                </a:solidFill>
                <a:latin typeface="Italiana"/>
              </a:rPr>
              <a:t>IHS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6000" y="540000"/>
            <a:ext cx="360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50" b="1" i="0" spc="260">
                <a:solidFill>
                  <a:srgbClr val="8A6A17"/>
                </a:solidFill>
                <a:latin typeface="Montserrat"/>
              </a:rPr>
              <a:t>PREMIUM PRODUCTS &amp; GIFTING COLLECTION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4000" y="88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3733200" y="840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13200" y="886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4000" y="1080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8A6A17"/>
                </a:solidFill>
                <a:latin typeface="Montserrat"/>
              </a:rPr>
              <a:t>IHS FESTIVE GIFTING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000" y="1260000"/>
            <a:ext cx="3960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500" b="0" i="0">
                <a:solidFill>
                  <a:srgbClr val="14202F"/>
                </a:solidFill>
                <a:latin typeface="Playfair Display"/>
              </a:rPr>
              <a:t>GIFT THE MOMENT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0" y="1368000"/>
            <a:ext cx="252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00" b="0" i="1">
                <a:solidFill>
                  <a:srgbClr val="8A6A17"/>
                </a:solidFill>
                <a:latin typeface="Playfair Display"/>
              </a:rPr>
              <a:t>Christmas | Diwali | New Year</a:t>
            </a:r>
          </a:p>
        </p:txBody>
      </p:sp>
      <p:pic>
        <p:nvPicPr>
          <p:cNvPr id="12" name="Picture 11" descr="festive.jpg"/>
          <p:cNvPicPr>
            <a:picLocks noChangeAspect="1"/>
          </p:cNvPicPr>
          <p:nvPr/>
        </p:nvPicPr>
        <p:blipFill>
          <a:blip r:embed="rId2"/>
          <a:srcRect t="6818" b="6818"/>
          <a:stretch>
            <a:fillRect/>
          </a:stretch>
        </p:blipFill>
        <p:spPr>
          <a:xfrm>
            <a:off x="504000" y="2088000"/>
            <a:ext cx="3168000" cy="2736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04000" y="2088000"/>
            <a:ext cx="3168000" cy="2736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888000" y="2088000"/>
            <a:ext cx="3168000" cy="864000"/>
          </a:xfrm>
          <a:prstGeom prst="rect">
            <a:avLst/>
          </a:prstGeom>
          <a:noFill/>
          <a:ln w="8985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32000" y="2196000"/>
            <a:ext cx="288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6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32000" y="2358000"/>
            <a:ext cx="288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0" i="0">
                <a:solidFill>
                  <a:srgbClr val="14202F"/>
                </a:solidFill>
                <a:latin typeface="Playfair Display"/>
              </a:rPr>
              <a:t>Christmas Collection</a:t>
            </a:r>
          </a:p>
        </p:txBody>
      </p:sp>
      <p:sp>
        <p:nvSpPr>
          <p:cNvPr id="17" name="Diamond 16"/>
          <p:cNvSpPr/>
          <p:nvPr/>
        </p:nvSpPr>
        <p:spPr>
          <a:xfrm>
            <a:off x="4032000" y="2642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176000" y="2610000"/>
            <a:ext cx="2736000" cy="12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40" b="0" i="0">
                <a:solidFill>
                  <a:srgbClr val="33414F"/>
                </a:solidFill>
                <a:latin typeface="Montserrat"/>
              </a:rPr>
              <a:t>Premium Tea · Gourmet Cookies</a:t>
            </a:r>
          </a:p>
        </p:txBody>
      </p:sp>
      <p:sp>
        <p:nvSpPr>
          <p:cNvPr id="19" name="Diamond 18"/>
          <p:cNvSpPr/>
          <p:nvPr/>
        </p:nvSpPr>
        <p:spPr>
          <a:xfrm>
            <a:off x="4032000" y="27648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176000" y="2732400"/>
            <a:ext cx="2736000" cy="12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40" b="0" i="0">
                <a:solidFill>
                  <a:srgbClr val="33414F"/>
                </a:solidFill>
                <a:latin typeface="Montserrat"/>
              </a:rPr>
              <a:t>Artisan Chocolate · Cinnamon Honey</a:t>
            </a:r>
          </a:p>
        </p:txBody>
      </p:sp>
      <p:sp>
        <p:nvSpPr>
          <p:cNvPr id="21" name="Diamond 20"/>
          <p:cNvSpPr/>
          <p:nvPr/>
        </p:nvSpPr>
        <p:spPr>
          <a:xfrm>
            <a:off x="4032000" y="28872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176000" y="2854800"/>
            <a:ext cx="2736000" cy="12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40" b="0" i="0">
                <a:solidFill>
                  <a:srgbClr val="33414F"/>
                </a:solidFill>
                <a:latin typeface="Montserrat"/>
              </a:rPr>
              <a:t>Optional LLUMINE Perfume &amp; Herbal Soap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88000" y="3024000"/>
            <a:ext cx="3168000" cy="864000"/>
          </a:xfrm>
          <a:prstGeom prst="rect">
            <a:avLst/>
          </a:prstGeom>
          <a:noFill/>
          <a:ln w="8985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032000" y="3132000"/>
            <a:ext cx="288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6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32000" y="3294000"/>
            <a:ext cx="288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0" i="0">
                <a:solidFill>
                  <a:srgbClr val="14202F"/>
                </a:solidFill>
                <a:latin typeface="Playfair Display"/>
              </a:rPr>
              <a:t>Diwali Collection</a:t>
            </a:r>
          </a:p>
        </p:txBody>
      </p:sp>
      <p:sp>
        <p:nvSpPr>
          <p:cNvPr id="26" name="Diamond 25"/>
          <p:cNvSpPr/>
          <p:nvPr/>
        </p:nvSpPr>
        <p:spPr>
          <a:xfrm>
            <a:off x="4032000" y="3578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76000" y="3546000"/>
            <a:ext cx="2736000" cy="12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40" b="0" i="0">
                <a:solidFill>
                  <a:srgbClr val="33414F"/>
                </a:solidFill>
                <a:latin typeface="Montserrat"/>
              </a:rPr>
              <a:t>Festive tea, cookies and chocolate in gold-lined boxes</a:t>
            </a:r>
          </a:p>
        </p:txBody>
      </p:sp>
      <p:sp>
        <p:nvSpPr>
          <p:cNvPr id="28" name="Diamond 27"/>
          <p:cNvSpPr/>
          <p:nvPr/>
        </p:nvSpPr>
        <p:spPr>
          <a:xfrm>
            <a:off x="4032000" y="37008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76000" y="3668400"/>
            <a:ext cx="2736000" cy="12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40" b="0" i="0">
                <a:solidFill>
                  <a:srgbClr val="33414F"/>
                </a:solidFill>
                <a:latin typeface="Montserrat"/>
              </a:rPr>
              <a:t>Cinnamon honey with brass-toned festive detailing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88000" y="3960000"/>
            <a:ext cx="3168000" cy="864000"/>
          </a:xfrm>
          <a:prstGeom prst="rect">
            <a:avLst/>
          </a:prstGeom>
          <a:noFill/>
          <a:ln w="8985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032000" y="4068000"/>
            <a:ext cx="2880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60" b="1" i="0" spc="240">
                <a:solidFill>
                  <a:srgbClr val="8A6A17"/>
                </a:solidFill>
                <a:latin typeface="Montserrat"/>
              </a:rPr>
              <a:t>IHS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32000" y="4230000"/>
            <a:ext cx="288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0" i="0">
                <a:solidFill>
                  <a:srgbClr val="14202F"/>
                </a:solidFill>
                <a:latin typeface="Playfair Display"/>
              </a:rPr>
              <a:t>New Year Collection</a:t>
            </a:r>
          </a:p>
        </p:txBody>
      </p:sp>
      <p:sp>
        <p:nvSpPr>
          <p:cNvPr id="33" name="Diamond 32"/>
          <p:cNvSpPr/>
          <p:nvPr/>
        </p:nvSpPr>
        <p:spPr>
          <a:xfrm>
            <a:off x="4032000" y="45144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176000" y="4482000"/>
            <a:ext cx="2736000" cy="12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40" b="0" i="0">
                <a:solidFill>
                  <a:srgbClr val="33414F"/>
                </a:solidFill>
                <a:latin typeface="Montserrat"/>
              </a:rPr>
              <a:t>Celebration hampers with signature tea and chocolate</a:t>
            </a:r>
          </a:p>
        </p:txBody>
      </p:sp>
      <p:sp>
        <p:nvSpPr>
          <p:cNvPr id="35" name="Diamond 34"/>
          <p:cNvSpPr/>
          <p:nvPr/>
        </p:nvSpPr>
        <p:spPr>
          <a:xfrm>
            <a:off x="4032000" y="4636800"/>
            <a:ext cx="59400" cy="594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176000" y="4604400"/>
            <a:ext cx="2736000" cy="12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40" b="0" i="0">
                <a:solidFill>
                  <a:srgbClr val="33414F"/>
                </a:solidFill>
                <a:latin typeface="Montserrat"/>
              </a:rPr>
              <a:t>Personalised cards and premium gold packaging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4000" y="5152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Diamond 37"/>
          <p:cNvSpPr/>
          <p:nvPr/>
        </p:nvSpPr>
        <p:spPr>
          <a:xfrm>
            <a:off x="3733200" y="5106600"/>
            <a:ext cx="91800" cy="91800"/>
          </a:xfrm>
          <a:prstGeom prst="diamond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913200" y="5152680"/>
            <a:ext cx="3142800" cy="126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4000" y="5400000"/>
            <a:ext cx="655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50" b="1" i="0" spc="320">
                <a:solidFill>
                  <a:srgbClr val="8A6A17"/>
                </a:solidFill>
                <a:latin typeface="Montserrat"/>
              </a:rPr>
              <a:t>BESPOKE BY IHS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4000" y="5580000"/>
            <a:ext cx="432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14202F"/>
                </a:solidFill>
                <a:latin typeface="Playfair Display"/>
              </a:rPr>
              <a:t>YOUR OCCASION. YOUR CHOICE.</a:t>
            </a:r>
          </a:p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14202F"/>
                </a:solidFill>
                <a:latin typeface="Playfair Display"/>
              </a:rPr>
              <a:t>YOUR EXPERIENCE.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96000" y="5688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00" b="0" i="1">
                <a:solidFill>
                  <a:srgbClr val="8A6A17"/>
                </a:solidFill>
                <a:latin typeface="Playfair Display"/>
              </a:rPr>
              <a:t>Six Simple Steps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04000" y="6552000"/>
            <a:ext cx="3186000" cy="936000"/>
          </a:xfrm>
          <a:prstGeom prst="rect">
            <a:avLst/>
          </a:prstGeom>
          <a:noFill/>
          <a:ln w="8985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8000" y="6696000"/>
            <a:ext cx="5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8A6A17"/>
                </a:solidFill>
                <a:latin typeface="Playfair Display"/>
              </a:rPr>
              <a:t>01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24000" y="6714000"/>
            <a:ext cx="232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Choose Your Occasion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24000" y="7020000"/>
            <a:ext cx="232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 i="0">
                <a:solidFill>
                  <a:srgbClr val="33414F"/>
                </a:solidFill>
                <a:latin typeface="Montserrat"/>
              </a:rPr>
              <a:t>Corporate, festive, personal or institutional.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870000" y="6552000"/>
            <a:ext cx="3186000" cy="936000"/>
          </a:xfrm>
          <a:prstGeom prst="rect">
            <a:avLst/>
          </a:prstGeom>
          <a:noFill/>
          <a:ln w="8985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014000" y="6696000"/>
            <a:ext cx="5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8A6A17"/>
                </a:solidFill>
                <a:latin typeface="Playfair Display"/>
              </a:rPr>
              <a:t>02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90000" y="6714000"/>
            <a:ext cx="232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Select Your IHS Products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90000" y="7020000"/>
            <a:ext cx="232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 i="0">
                <a:solidFill>
                  <a:srgbClr val="33414F"/>
                </a:solidFill>
                <a:latin typeface="Montserrat"/>
              </a:rPr>
              <a:t>Tea | Cookies | Chocolate | Honey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04000" y="7632000"/>
            <a:ext cx="3186000" cy="936000"/>
          </a:xfrm>
          <a:prstGeom prst="rect">
            <a:avLst/>
          </a:prstGeom>
          <a:noFill/>
          <a:ln w="8985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8000" y="7776000"/>
            <a:ext cx="5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8A6A17"/>
                </a:solidFill>
                <a:latin typeface="Playfair Display"/>
              </a:rPr>
              <a:t>03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224000" y="7794000"/>
            <a:ext cx="232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Add LLUMINE Products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24000" y="8100000"/>
            <a:ext cx="232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 i="0">
                <a:solidFill>
                  <a:srgbClr val="33414F"/>
                </a:solidFill>
                <a:latin typeface="Montserrat"/>
              </a:rPr>
              <a:t>Printed T-Shirts, Perfumes, Herbal Soaps.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870000" y="7632000"/>
            <a:ext cx="3186000" cy="936000"/>
          </a:xfrm>
          <a:prstGeom prst="rect">
            <a:avLst/>
          </a:prstGeom>
          <a:noFill/>
          <a:ln w="8985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014000" y="7776000"/>
            <a:ext cx="5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8A6A17"/>
                </a:solidFill>
                <a:latin typeface="Playfair Display"/>
              </a:rPr>
              <a:t>04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590000" y="7794000"/>
            <a:ext cx="232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Personalise Your Gift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90000" y="8100000"/>
            <a:ext cx="232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 i="0">
                <a:solidFill>
                  <a:srgbClr val="33414F"/>
                </a:solidFill>
                <a:latin typeface="Montserrat"/>
              </a:rPr>
              <a:t>Names | Messages | Branding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04000" y="8712000"/>
            <a:ext cx="3186000" cy="936000"/>
          </a:xfrm>
          <a:prstGeom prst="rect">
            <a:avLst/>
          </a:prstGeom>
          <a:noFill/>
          <a:ln w="8985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48000" y="8856000"/>
            <a:ext cx="5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8A6A17"/>
                </a:solidFill>
                <a:latin typeface="Playfair Display"/>
              </a:rPr>
              <a:t>05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224000" y="8874000"/>
            <a:ext cx="232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Choose Your Packaging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24000" y="9180000"/>
            <a:ext cx="232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 i="0">
                <a:solidFill>
                  <a:srgbClr val="33414F"/>
                </a:solidFill>
                <a:latin typeface="Montserrat"/>
              </a:rPr>
              <a:t>Essential | Signature | Luxury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870000" y="8712000"/>
            <a:ext cx="3186000" cy="936000"/>
          </a:xfrm>
          <a:prstGeom prst="rect">
            <a:avLst/>
          </a:prstGeom>
          <a:noFill/>
          <a:ln w="8985">
            <a:solidFill>
              <a:srgbClr val="8A6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014000" y="8856000"/>
            <a:ext cx="504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8A6A17"/>
                </a:solidFill>
                <a:latin typeface="Playfair Display"/>
              </a:rPr>
              <a:t>06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590000" y="8874000"/>
            <a:ext cx="232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14202F"/>
                </a:solidFill>
                <a:latin typeface="Playfair Display"/>
              </a:rPr>
              <a:t>Create Something Memorable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90000" y="9180000"/>
            <a:ext cx="232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 i="0">
                <a:solidFill>
                  <a:srgbClr val="33414F"/>
                </a:solidFill>
                <a:latin typeface="Montserrat"/>
              </a:rPr>
              <a:t>IHS curates the complete experience.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8A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8A6A17"/>
                </a:solidFill>
                <a:latin typeface="Montserrat"/>
              </a:rPr>
              <a:t>IHS FESTIVE &amp; BESPOKE GIFTING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8A6A1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8A6A17"/>
                </a:solidFill>
                <a:latin typeface="Montserrat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081C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16000" y="216000"/>
            <a:ext cx="7128000" cy="10260000"/>
          </a:xfrm>
          <a:prstGeom prst="rect">
            <a:avLst/>
          </a:prstGeom>
          <a:noFill/>
          <a:ln w="17970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3600" y="273600"/>
            <a:ext cx="7012800" cy="10144800"/>
          </a:xfrm>
          <a:prstGeom prst="rect">
            <a:avLst/>
          </a:prstGeom>
          <a:noFill/>
          <a:ln w="6469">
            <a:solidFill>
              <a:srgbClr val="7A66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988000" y="792000"/>
            <a:ext cx="1584000" cy="360000"/>
          </a:xfrm>
          <a:prstGeom prst="rect">
            <a:avLst/>
          </a:prstGeom>
          <a:noFill/>
          <a:ln w="14376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88000" y="907200"/>
            <a:ext cx="158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 i="0" spc="400">
                <a:solidFill>
                  <a:srgbClr val="D4AF37"/>
                </a:solidFill>
                <a:latin typeface="Italiana"/>
              </a:rPr>
              <a:t>IHS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000" y="1512000"/>
            <a:ext cx="6552000" cy="93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</a:pPr>
            <a:r>
              <a:rPr sz="2200" b="0" i="0">
                <a:solidFill>
                  <a:srgbClr val="FFFFFF"/>
                </a:solidFill>
                <a:latin typeface="Playfair Display"/>
              </a:rPr>
              <a:t>LET’S CREATE</a:t>
            </a:r>
          </a:p>
          <a:p>
            <a:pPr algn="ctr">
              <a:lnSpc>
                <a:spcPct val="112000"/>
              </a:lnSpc>
            </a:pPr>
            <a:r>
              <a:rPr sz="2200" b="0" i="0">
                <a:solidFill>
                  <a:srgbClr val="FFFFFF"/>
                </a:solidFill>
                <a:latin typeface="Playfair Display"/>
              </a:rPr>
              <a:t>SOMETHING MEMORABLE.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160000" y="2776680"/>
            <a:ext cx="1486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3733200" y="2730600"/>
            <a:ext cx="91800" cy="91800"/>
          </a:xfrm>
          <a:prstGeom prst="diamond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913200" y="2776680"/>
            <a:ext cx="1486800" cy="126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4000" y="2988000"/>
            <a:ext cx="6552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</a:pPr>
            <a:r>
              <a:rPr sz="1250" b="0" i="1">
                <a:solidFill>
                  <a:srgbClr val="D4AF37"/>
                </a:solidFill>
                <a:latin typeface="Playfair Display"/>
              </a:rPr>
              <a:t>Premium Products. Thoughtful Gifting.</a:t>
            </a:r>
          </a:p>
          <a:p>
            <a:pPr algn="ctr">
              <a:lnSpc>
                <a:spcPct val="135000"/>
              </a:lnSpc>
            </a:pPr>
            <a:r>
              <a:rPr sz="1250" b="0" i="1">
                <a:solidFill>
                  <a:srgbClr val="D4AF37"/>
                </a:solidFill>
                <a:latin typeface="Playfair Display"/>
              </a:rPr>
              <a:t>Beautiful Presentation.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2000" y="3744000"/>
            <a:ext cx="4896000" cy="79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60000"/>
              </a:lnSpc>
            </a:pPr>
            <a:r>
              <a:rPr sz="780" b="0" i="0">
                <a:solidFill>
                  <a:srgbClr val="D6DFEC"/>
                </a:solidFill>
                <a:latin typeface="Montserrat"/>
              </a:rPr>
              <a:t>Whether you are celebrating a special occasion, appreciating your team, thanking a valued client or creating a meaningful brand experience, IHS is ready to help you create a gift worth remembering.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2000" y="4824000"/>
            <a:ext cx="2880000" cy="72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6000" y="4968000"/>
            <a:ext cx="259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WEBSITE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6000" y="5166000"/>
            <a:ext cx="259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[ WEBSITE 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88000" y="4824000"/>
            <a:ext cx="2880000" cy="72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032000" y="4968000"/>
            <a:ext cx="259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EMAIL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32000" y="5166000"/>
            <a:ext cx="259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[ EMAIL 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92000" y="5688000"/>
            <a:ext cx="2880000" cy="72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6000" y="5832000"/>
            <a:ext cx="259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PHONE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6000" y="6030000"/>
            <a:ext cx="259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[ PHONE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88000" y="5688000"/>
            <a:ext cx="2880000" cy="72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032000" y="5832000"/>
            <a:ext cx="259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WHATSAPP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2000" y="6030000"/>
            <a:ext cx="259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[ WHATSAPP 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92000" y="6552000"/>
            <a:ext cx="2880000" cy="72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6000" y="6696000"/>
            <a:ext cx="259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SOCIAL MEDIA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6000" y="6894000"/>
            <a:ext cx="259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[ SOCIAL MEDIA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88000" y="6552000"/>
            <a:ext cx="2880000" cy="720000"/>
          </a:xfrm>
          <a:prstGeom prst="rect">
            <a:avLst/>
          </a:prstGeom>
          <a:noFill/>
          <a:ln w="8985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032000" y="6696000"/>
            <a:ext cx="2592000" cy="1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580" b="1" i="0" spc="260">
                <a:solidFill>
                  <a:srgbClr val="D4AF37"/>
                </a:solidFill>
                <a:latin typeface="Montserrat"/>
              </a:rPr>
              <a:t>ENQUIRIES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32000" y="6894000"/>
            <a:ext cx="2592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FFFFFF"/>
                </a:solidFill>
                <a:latin typeface="Playfair Display"/>
              </a:rPr>
              <a:t>[ CONTACT PERSON ]</a:t>
            </a:r>
          </a:p>
        </p:txBody>
      </p:sp>
      <p:pic>
        <p:nvPicPr>
          <p:cNvPr id="31" name="Picture 30" descr="closing-row.jpg"/>
          <p:cNvPicPr>
            <a:picLocks noChangeAspect="1"/>
          </p:cNvPicPr>
          <p:nvPr/>
        </p:nvPicPr>
        <p:blipFill>
          <a:blip r:embed="rId2"/>
          <a:srcRect t="26506" b="26506"/>
          <a:stretch>
            <a:fillRect/>
          </a:stretch>
        </p:blipFill>
        <p:spPr>
          <a:xfrm>
            <a:off x="792000" y="7560000"/>
            <a:ext cx="5976000" cy="187200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792000" y="7560000"/>
            <a:ext cx="5976000" cy="1872000"/>
          </a:xfrm>
          <a:prstGeom prst="rect">
            <a:avLst/>
          </a:prstGeom>
          <a:noFill/>
          <a:ln w="10782">
            <a:solidFill>
              <a:srgbClr val="D4AF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04000" y="9648000"/>
            <a:ext cx="6552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800" b="0" i="1">
                <a:solidFill>
                  <a:srgbClr val="D4AF37"/>
                </a:solidFill>
                <a:latin typeface="Playfair Display"/>
              </a:rPr>
              <a:t>Curated with Care. Presented with Elegance. Remembered with Joy.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4000" y="10080000"/>
            <a:ext cx="6552000" cy="72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4000" y="10188000"/>
            <a:ext cx="3168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CONTACT IHS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72000" y="10188000"/>
            <a:ext cx="2304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600" b="0" i="0" spc="240">
                <a:solidFill>
                  <a:srgbClr val="D4AF37"/>
                </a:solidFill>
                <a:latin typeface="Montserrat"/>
              </a:rPr>
              <a:t>IHS  ·  CURATED WITH CARE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76000" y="10188000"/>
            <a:ext cx="10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600" b="1" i="0" spc="240">
                <a:solidFill>
                  <a:srgbClr val="D4AF37"/>
                </a:solidFill>
                <a:latin typeface="Montserrat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